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2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1"/>
  </p:sldMasterIdLst>
  <p:notesMasterIdLst>
    <p:notesMasterId r:id="rId48"/>
  </p:notesMasterIdLst>
  <p:handoutMasterIdLst>
    <p:handoutMasterId r:id="rId49"/>
  </p:handoutMasterIdLst>
  <p:sldIdLst>
    <p:sldId id="759" r:id="rId2"/>
    <p:sldId id="760" r:id="rId3"/>
    <p:sldId id="761" r:id="rId4"/>
    <p:sldId id="735" r:id="rId5"/>
    <p:sldId id="788" r:id="rId6"/>
    <p:sldId id="789" r:id="rId7"/>
    <p:sldId id="770" r:id="rId8"/>
    <p:sldId id="771" r:id="rId9"/>
    <p:sldId id="737" r:id="rId10"/>
    <p:sldId id="738" r:id="rId11"/>
    <p:sldId id="739" r:id="rId12"/>
    <p:sldId id="767" r:id="rId13"/>
    <p:sldId id="685" r:id="rId14"/>
    <p:sldId id="773" r:id="rId15"/>
    <p:sldId id="691" r:id="rId16"/>
    <p:sldId id="762" r:id="rId17"/>
    <p:sldId id="763" r:id="rId18"/>
    <p:sldId id="741" r:id="rId19"/>
    <p:sldId id="772" r:id="rId20"/>
    <p:sldId id="790" r:id="rId21"/>
    <p:sldId id="791" r:id="rId22"/>
    <p:sldId id="792" r:id="rId23"/>
    <p:sldId id="793" r:id="rId24"/>
    <p:sldId id="764" r:id="rId25"/>
    <p:sldId id="732" r:id="rId26"/>
    <p:sldId id="733" r:id="rId27"/>
    <p:sldId id="734" r:id="rId28"/>
    <p:sldId id="765" r:id="rId29"/>
    <p:sldId id="743" r:id="rId30"/>
    <p:sldId id="742" r:id="rId31"/>
    <p:sldId id="744" r:id="rId32"/>
    <p:sldId id="745" r:id="rId33"/>
    <p:sldId id="746" r:id="rId34"/>
    <p:sldId id="768" r:id="rId35"/>
    <p:sldId id="747" r:id="rId36"/>
    <p:sldId id="748" r:id="rId37"/>
    <p:sldId id="749" r:id="rId38"/>
    <p:sldId id="769" r:id="rId39"/>
    <p:sldId id="750" r:id="rId40"/>
    <p:sldId id="751" r:id="rId41"/>
    <p:sldId id="752" r:id="rId42"/>
    <p:sldId id="753" r:id="rId43"/>
    <p:sldId id="756" r:id="rId44"/>
    <p:sldId id="775" r:id="rId45"/>
    <p:sldId id="686" r:id="rId46"/>
    <p:sldId id="722" r:id="rId47"/>
  </p:sldIdLst>
  <p:sldSz cx="12192000" cy="6858000"/>
  <p:notesSz cx="7099300" cy="10234613"/>
  <p:custDataLst>
    <p:tags r:id="rId50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scaleToFitPaper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  <a:srgbClr val="B5EDC2"/>
    <a:srgbClr val="FFCCFF"/>
    <a:srgbClr val="E8D1FF"/>
    <a:srgbClr val="ADF5B4"/>
    <a:srgbClr val="DEBDFF"/>
    <a:srgbClr val="CC99FF"/>
    <a:srgbClr val="FFFF00"/>
    <a:srgbClr val="3333FF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79" autoAdjust="0"/>
    <p:restoredTop sz="94618" autoAdjust="0"/>
  </p:normalViewPr>
  <p:slideViewPr>
    <p:cSldViewPr>
      <p:cViewPr varScale="1">
        <p:scale>
          <a:sx n="71" d="100"/>
          <a:sy n="71" d="100"/>
        </p:scale>
        <p:origin x="250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fld id="{C22A2D14-6BC9-4113-98E1-F44AD3AE52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1926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3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3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fld id="{DC3ED746-492E-4D0C-832A-ACED5D621C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6855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Please retain proper</a:t>
            </a:r>
            <a:r>
              <a:rPr lang="en-US" baseline="0" dirty="0"/>
              <a:t> attribution, including the reference to </a:t>
            </a:r>
            <a:r>
              <a:rPr lang="en-US" baseline="0" dirty="0" err="1"/>
              <a:t>ai.berkeley.edu</a:t>
            </a:r>
            <a:r>
              <a:rPr lang="en-US" baseline="0" dirty="0"/>
              <a:t>.  </a:t>
            </a:r>
            <a:r>
              <a:rPr lang="en-US" baseline="0"/>
              <a:t>Thanks!</a:t>
            </a:r>
            <a:endParaRPr lang="en-US" sz="1200">
              <a:latin typeface="Calibri"/>
              <a:cs typeface="Calibri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C3ED746-492E-4D0C-832A-ACED5D621C80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7067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</a:t>
            </a:r>
            <a:r>
              <a:rPr lang="en-US" baseline="0" dirty="0"/>
              <a:t> least 10, or otherwise just rather dead; or just 100, or otherwise rather dead; that’s yet something different than </a:t>
            </a:r>
            <a:r>
              <a:rPr lang="en-US" baseline="0" dirty="0" err="1"/>
              <a:t>minimax</a:t>
            </a:r>
            <a:r>
              <a:rPr lang="en-US" baseline="0" dirty="0"/>
              <a:t> or </a:t>
            </a:r>
            <a:r>
              <a:rPr lang="en-US" baseline="0" dirty="0" err="1"/>
              <a:t>expectimax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C3ED746-492E-4D0C-832A-ACED5D621C80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8606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E13D75-3764-4B96-AB14-8A910A94CEF9}" type="slidenum">
              <a:rPr lang="en-US" smtClean="0">
                <a:latin typeface="Arial" charset="0"/>
              </a:rPr>
              <a:pPr/>
              <a:t>4</a:t>
            </a:fld>
            <a:endParaRPr lang="en-US">
              <a:latin typeface="Arial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0" y="4862513"/>
            <a:ext cx="5207000" cy="4603750"/>
          </a:xfrm>
          <a:noFill/>
          <a:ln/>
        </p:spPr>
        <p:txBody>
          <a:bodyPr/>
          <a:lstStyle/>
          <a:p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Pick an order for two reasons: sequential processor and pruning</a:t>
            </a: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A9289E-F028-4C02-88DD-69770A826917}" type="slidenum">
              <a:rPr lang="en-US" smtClean="0">
                <a:latin typeface="Arial" charset="0"/>
              </a:rPr>
              <a:pPr/>
              <a:t>7</a:t>
            </a:fld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</a:endParaRPr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B419C55-7AEA-4EB9-BA9F-F72D46856111}" type="slidenum">
              <a:rPr lang="en-US" smtClean="0">
                <a:latin typeface="Arial" charset="0"/>
              </a:rPr>
              <a:pPr/>
              <a:t>11</a:t>
            </a:fld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6832FB-2179-4C80-8AB1-E690711A109F}" type="slidenum">
              <a:rPr lang="en-US" smtClean="0">
                <a:latin typeface="Arial" charset="0"/>
              </a:rPr>
              <a:pPr/>
              <a:t>14</a:t>
            </a:fld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FA9C23-4665-4838-ABA4-CC8DE95B3F24}" type="slidenum">
              <a:rPr lang="en-US" smtClean="0">
                <a:latin typeface="Arial" charset="0"/>
              </a:rPr>
              <a:pPr/>
              <a:t>18</a:t>
            </a:fld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python pacman.py -g SmartGhost -l trapped2 -p ExpectimaxAgent -a depth=4,evalFn=better</a:t>
            </a: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FA9C23-4665-4838-ABA4-CC8DE95B3F24}" type="slidenum">
              <a:rPr lang="en-US" smtClean="0">
                <a:latin typeface="Arial" charset="0"/>
              </a:rPr>
              <a:pPr/>
              <a:t>19</a:t>
            </a:fld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C3337F-E14C-4722-B064-8328E1374C64}" type="slidenum">
              <a:rPr lang="en-US" smtClean="0">
                <a:latin typeface="Arial" charset="0"/>
              </a:rPr>
              <a:pPr/>
              <a:t>25</a:t>
            </a:fld>
            <a:endParaRPr lang="en-US">
              <a:latin typeface="Arial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0" y="4862513"/>
            <a:ext cx="5207000" cy="4603750"/>
          </a:xfrm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If it’s terminal or we reached our depth limit, return utility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E85BB2-29B2-497D-B377-09C1EC678A88}" type="slidenum">
              <a:rPr lang="en-US" smtClean="0">
                <a:latin typeface="Arial" charset="0"/>
              </a:rPr>
              <a:pPr/>
              <a:t>26</a:t>
            </a:fld>
            <a:endParaRPr lang="en-US">
              <a:latin typeface="Arial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0" y="4862513"/>
            <a:ext cx="5207000" cy="4603750"/>
          </a:xfrm>
          <a:noFill/>
          <a:ln/>
        </p:spPr>
        <p:txBody>
          <a:bodyPr/>
          <a:lstStyle/>
          <a:p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</a:endParaRPr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4F12C2-6B70-47BE-8D0C-A492A0D8319E}" type="slidenum">
              <a:rPr lang="en-US" smtClean="0">
                <a:latin typeface="Arial" charset="0"/>
              </a:rPr>
              <a:pPr/>
              <a:t>32</a:t>
            </a:fld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Apple, banana, carrot</a:t>
            </a:r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4A7C6D-2FF4-4AE8-921F-BA4CD0961139}" type="slidenum">
              <a:rPr lang="en-US" smtClean="0">
                <a:latin typeface="Arial" charset="0"/>
              </a:rPr>
              <a:pPr/>
              <a:t>35</a:t>
            </a:fld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Draw Jensen’s for utility curve</a:t>
            </a: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A40384-0448-47C6-BDE1-0574BBB738D1}" type="slidenum">
              <a:rPr lang="en-US" smtClean="0">
                <a:latin typeface="Arial" charset="0"/>
              </a:rPr>
              <a:pPr/>
              <a:t>41</a:t>
            </a:fld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044578"/>
            <a:ext cx="12192000" cy="14700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657600"/>
            <a:ext cx="12192000" cy="1524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9BFB3C-35FA-41D9-9291-A2F98ED5BB9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78" indent="0">
              <a:buNone/>
              <a:defRPr sz="1900"/>
            </a:lvl2pPr>
            <a:lvl3pPr marL="914354" indent="0">
              <a:buNone/>
              <a:defRPr sz="1600"/>
            </a:lvl3pPr>
            <a:lvl4pPr marL="1371532" indent="0">
              <a:buNone/>
              <a:defRPr sz="1500"/>
            </a:lvl4pPr>
            <a:lvl5pPr marL="1828709" indent="0">
              <a:buNone/>
              <a:defRPr sz="1500"/>
            </a:lvl5pPr>
            <a:lvl6pPr marL="2285886" indent="0">
              <a:buNone/>
              <a:defRPr sz="1500"/>
            </a:lvl6pPr>
            <a:lvl7pPr marL="2743062" indent="0">
              <a:buNone/>
              <a:defRPr sz="1500"/>
            </a:lvl7pPr>
            <a:lvl8pPr marL="3200240" indent="0">
              <a:buNone/>
              <a:defRPr sz="1500"/>
            </a:lvl8pPr>
            <a:lvl9pPr marL="3657418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8BCBDB-77C9-44E1-B8B8-0FED19A87AB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40E2D8-2A86-4844-83F1-0F33DD9CDB7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9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9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B78B60-0F5B-4FD9-A706-2B636321CE3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9A90FF-2AD2-44F2-AE19-EAFC48E5B7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DCD500-0052-49A9-87B8-ECFA543AB6B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3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57178" indent="0">
              <a:buNone/>
              <a:defRPr sz="1200"/>
            </a:lvl2pPr>
            <a:lvl3pPr marL="914354" indent="0">
              <a:buNone/>
              <a:defRPr sz="11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A752C2-0A90-443A-A81B-9E5D1442F90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500"/>
            </a:lvl1pPr>
            <a:lvl2pPr marL="457178" indent="0">
              <a:buNone/>
              <a:defRPr sz="1200"/>
            </a:lvl2pPr>
            <a:lvl3pPr marL="914354" indent="0">
              <a:buNone/>
              <a:defRPr sz="11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46F06B-1413-4079-B097-2DE271D9A3E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1DFAE6-F228-4E2F-A0AC-226F064B1BF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4E88A1-2DCF-4BB2-94BA-C293321F011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-25400"/>
            <a:ext cx="12192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6400" y="1397001"/>
            <a:ext cx="11379200" cy="4729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ctr"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r">
              <a:defRPr sz="1500"/>
            </a:lvl1pPr>
          </a:lstStyle>
          <a:p>
            <a:pPr>
              <a:defRPr/>
            </a:pPr>
            <a:fld id="{6345D6EE-11CE-4895-A65B-A0F0C6A7FE7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0" y="1031242"/>
            <a:ext cx="12192000" cy="60959"/>
          </a:xfrm>
          <a:prstGeom prst="rect">
            <a:avLst/>
          </a:prstGeom>
          <a:gradFill rotWithShape="1">
            <a:gsLst>
              <a:gs pos="0">
                <a:srgbClr val="0000CC"/>
              </a:gs>
              <a:gs pos="100000">
                <a:schemeClr val="tx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6" tIns="45718" rIns="91436" bIns="45718" anchor="ctr"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78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54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532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709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882" indent="-34288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3200">
          <a:solidFill>
            <a:schemeClr val="accent2"/>
          </a:solidFill>
          <a:latin typeface="Calibri" pitchFamily="34" charset="0"/>
          <a:ea typeface="+mn-ea"/>
          <a:cs typeface="+mn-cs"/>
        </a:defRPr>
      </a:lvl1pPr>
      <a:lvl2pPr marL="742913" indent="-285737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800">
          <a:solidFill>
            <a:schemeClr val="tx1"/>
          </a:solidFill>
          <a:latin typeface="Calibri" pitchFamily="34" charset="0"/>
        </a:defRPr>
      </a:lvl2pPr>
      <a:lvl3pPr marL="1142942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>
          <a:solidFill>
            <a:schemeClr val="tx1"/>
          </a:solidFill>
          <a:latin typeface="Calibri" pitchFamily="34" charset="0"/>
        </a:defRPr>
      </a:lvl3pPr>
      <a:lvl4pPr marL="1600120" indent="-228589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4pPr>
      <a:lvl5pPr marL="2057298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5pPr>
      <a:lvl6pPr marL="2514474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652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8829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006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tags" Target="../tags/tag4.xml"/><Relationship Id="rId7" Type="http://schemas.openxmlformats.org/officeDocument/2006/relationships/image" Target="../media/image38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1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4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4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46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4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w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wmf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94565" y="1447800"/>
            <a:ext cx="6578036" cy="4190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28600"/>
            <a:ext cx="12192000" cy="1470025"/>
          </a:xfrm>
        </p:spPr>
        <p:txBody>
          <a:bodyPr/>
          <a:lstStyle/>
          <a:p>
            <a:r>
              <a:rPr lang="en-US" dirty="0"/>
              <a:t>CAP 5636 – Advanced Artificial Intelligence</a:t>
            </a:r>
            <a:br>
              <a:rPr lang="en-US" dirty="0"/>
            </a:br>
            <a:endParaRPr lang="en-US" sz="36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990600"/>
            <a:ext cx="12192000" cy="1524000"/>
          </a:xfrm>
        </p:spPr>
        <p:txBody>
          <a:bodyPr/>
          <a:lstStyle/>
          <a:p>
            <a:pPr eaLnBrk="1" hangingPunct="1"/>
            <a:r>
              <a:rPr lang="en-US" dirty="0"/>
              <a:t>Uncertainty and Utilities</a:t>
            </a:r>
          </a:p>
        </p:txBody>
      </p:sp>
      <p:sp>
        <p:nvSpPr>
          <p:cNvPr id="5124" name="Text Box 7"/>
          <p:cNvSpPr txBox="1">
            <a:spLocks noChangeArrowheads="1"/>
          </p:cNvSpPr>
          <p:nvPr/>
        </p:nvSpPr>
        <p:spPr bwMode="auto">
          <a:xfrm>
            <a:off x="1524000" y="6248403"/>
            <a:ext cx="58674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0" y="5486400"/>
            <a:ext cx="12192000" cy="1084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9" tIns="34289" rIns="68579" bIns="3428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Calibri"/>
                <a:cs typeface="Calibri"/>
              </a:rPr>
              <a:t>Instructors: </a:t>
            </a:r>
            <a:r>
              <a:rPr lang="en-US" sz="2400" dirty="0" err="1">
                <a:latin typeface="Calibri"/>
                <a:cs typeface="Calibri"/>
              </a:rPr>
              <a:t>Lotzi</a:t>
            </a:r>
            <a:r>
              <a:rPr lang="en-US" sz="240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Bölöni</a:t>
            </a:r>
            <a:endParaRPr lang="en-US" sz="2400" dirty="0">
              <a:latin typeface="Calibri"/>
              <a:cs typeface="Calibri"/>
            </a:endParaRPr>
          </a:p>
          <a:p>
            <a:pPr algn="ctr">
              <a:spcBef>
                <a:spcPct val="50000"/>
              </a:spcBef>
            </a:pPr>
            <a:endParaRPr lang="en-US" sz="1400" dirty="0">
              <a:latin typeface="Calibri"/>
              <a:cs typeface="Calibri"/>
            </a:endParaRPr>
          </a:p>
          <a:p>
            <a:pPr algn="ctr">
              <a:spcBef>
                <a:spcPct val="50000"/>
              </a:spcBef>
            </a:pPr>
            <a:r>
              <a:rPr lang="en-US" sz="1400" dirty="0">
                <a:latin typeface="Calibri"/>
                <a:cs typeface="Calibri"/>
              </a:rPr>
              <a:t>[These slides were adapted from the ones created by Dan Klein and Pieter Abbeel for CS188 Intro to AI at UC Berkeley, available at http://ai.berkeley.edu.]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76600" y="1676400"/>
            <a:ext cx="5486400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Uncertain Outcomes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33729" y="1834588"/>
            <a:ext cx="3672377" cy="1431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56173" y="1470022"/>
            <a:ext cx="3626227" cy="2568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0539" y="1460973"/>
            <a:ext cx="3674720" cy="197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Worst-Case vs. Average Case</a:t>
            </a:r>
          </a:p>
        </p:txBody>
      </p:sp>
      <p:sp>
        <p:nvSpPr>
          <p:cNvPr id="16388" name="AutoShape 5"/>
          <p:cNvSpPr>
            <a:spLocks noChangeArrowheads="1"/>
          </p:cNvSpPr>
          <p:nvPr/>
        </p:nvSpPr>
        <p:spPr bwMode="auto">
          <a:xfrm>
            <a:off x="5791200" y="20574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6389" name="AutoShape 6"/>
          <p:cNvSpPr>
            <a:spLocks noChangeArrowheads="1"/>
          </p:cNvSpPr>
          <p:nvPr/>
        </p:nvSpPr>
        <p:spPr bwMode="auto">
          <a:xfrm rot="10800000">
            <a:off x="5029200" y="30480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6390" name="AutoShape 7"/>
          <p:cNvSpPr>
            <a:spLocks noChangeArrowheads="1"/>
          </p:cNvSpPr>
          <p:nvPr/>
        </p:nvSpPr>
        <p:spPr bwMode="auto">
          <a:xfrm rot="10800000">
            <a:off x="6553200" y="30480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6391" name="Rectangle 8"/>
          <p:cNvSpPr>
            <a:spLocks noChangeArrowheads="1"/>
          </p:cNvSpPr>
          <p:nvPr/>
        </p:nvSpPr>
        <p:spPr bwMode="auto">
          <a:xfrm>
            <a:off x="4648200" y="4343400"/>
            <a:ext cx="381000" cy="304800"/>
          </a:xfrm>
          <a:prstGeom prst="rect">
            <a:avLst/>
          </a:prstGeom>
          <a:solidFill>
            <a:srgbClr val="BD92D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>
                <a:latin typeface="Calibri" pitchFamily="34" charset="0"/>
              </a:rPr>
              <a:t>10</a:t>
            </a:r>
          </a:p>
        </p:txBody>
      </p:sp>
      <p:sp>
        <p:nvSpPr>
          <p:cNvPr id="16392" name="Rectangle 9"/>
          <p:cNvSpPr>
            <a:spLocks noChangeArrowheads="1"/>
          </p:cNvSpPr>
          <p:nvPr/>
        </p:nvSpPr>
        <p:spPr bwMode="auto">
          <a:xfrm>
            <a:off x="5334000" y="4343400"/>
            <a:ext cx="381000" cy="304800"/>
          </a:xfrm>
          <a:prstGeom prst="rect">
            <a:avLst/>
          </a:prstGeom>
          <a:solidFill>
            <a:srgbClr val="BD92D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</a:rPr>
              <a:t>10</a:t>
            </a:r>
          </a:p>
        </p:txBody>
      </p:sp>
      <p:sp>
        <p:nvSpPr>
          <p:cNvPr id="16393" name="Rectangle 10"/>
          <p:cNvSpPr>
            <a:spLocks noChangeArrowheads="1"/>
          </p:cNvSpPr>
          <p:nvPr/>
        </p:nvSpPr>
        <p:spPr bwMode="auto">
          <a:xfrm>
            <a:off x="6172200" y="4343400"/>
            <a:ext cx="381000" cy="304800"/>
          </a:xfrm>
          <a:prstGeom prst="rect">
            <a:avLst/>
          </a:prstGeom>
          <a:solidFill>
            <a:srgbClr val="BD92D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</a:rPr>
              <a:t>9</a:t>
            </a:r>
          </a:p>
        </p:txBody>
      </p:sp>
      <p:sp>
        <p:nvSpPr>
          <p:cNvPr id="16394" name="Rectangle 11"/>
          <p:cNvSpPr>
            <a:spLocks noChangeArrowheads="1"/>
          </p:cNvSpPr>
          <p:nvPr/>
        </p:nvSpPr>
        <p:spPr bwMode="auto">
          <a:xfrm>
            <a:off x="6934200" y="4343400"/>
            <a:ext cx="381000" cy="304800"/>
          </a:xfrm>
          <a:prstGeom prst="rect">
            <a:avLst/>
          </a:prstGeom>
          <a:solidFill>
            <a:srgbClr val="BD92D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>
                <a:latin typeface="Calibri" pitchFamily="34" charset="0"/>
              </a:rPr>
              <a:t>100</a:t>
            </a:r>
          </a:p>
        </p:txBody>
      </p:sp>
      <p:cxnSp>
        <p:nvCxnSpPr>
          <p:cNvPr id="16395" name="AutoShape 12"/>
          <p:cNvCxnSpPr>
            <a:cxnSpLocks noChangeShapeType="1"/>
            <a:stCxn id="16388" idx="3"/>
            <a:endCxn id="16389" idx="3"/>
          </p:cNvCxnSpPr>
          <p:nvPr/>
        </p:nvCxnSpPr>
        <p:spPr bwMode="auto">
          <a:xfrm flipH="1">
            <a:off x="5219700" y="2362200"/>
            <a:ext cx="7620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6396" name="AutoShape 13"/>
          <p:cNvCxnSpPr>
            <a:cxnSpLocks noChangeShapeType="1"/>
            <a:stCxn id="16388" idx="3"/>
            <a:endCxn id="16390" idx="3"/>
          </p:cNvCxnSpPr>
          <p:nvPr/>
        </p:nvCxnSpPr>
        <p:spPr bwMode="auto">
          <a:xfrm>
            <a:off x="5981700" y="2362200"/>
            <a:ext cx="7620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6397" name="AutoShape 14"/>
          <p:cNvCxnSpPr>
            <a:cxnSpLocks noChangeShapeType="1"/>
            <a:stCxn id="16389" idx="0"/>
            <a:endCxn id="16391" idx="0"/>
          </p:cNvCxnSpPr>
          <p:nvPr/>
        </p:nvCxnSpPr>
        <p:spPr bwMode="auto">
          <a:xfrm flipH="1">
            <a:off x="4838700" y="3352800"/>
            <a:ext cx="381000" cy="990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6398" name="AutoShape 15"/>
          <p:cNvCxnSpPr>
            <a:cxnSpLocks noChangeShapeType="1"/>
            <a:stCxn id="16389" idx="0"/>
            <a:endCxn id="16392" idx="0"/>
          </p:cNvCxnSpPr>
          <p:nvPr/>
        </p:nvCxnSpPr>
        <p:spPr bwMode="auto">
          <a:xfrm>
            <a:off x="5219700" y="3352800"/>
            <a:ext cx="304800" cy="990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6399" name="AutoShape 16"/>
          <p:cNvCxnSpPr>
            <a:cxnSpLocks noChangeShapeType="1"/>
            <a:stCxn id="16390" idx="0"/>
            <a:endCxn id="16393" idx="0"/>
          </p:cNvCxnSpPr>
          <p:nvPr/>
        </p:nvCxnSpPr>
        <p:spPr bwMode="auto">
          <a:xfrm flipH="1">
            <a:off x="6362700" y="3352800"/>
            <a:ext cx="381000" cy="990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6400" name="AutoShape 17"/>
          <p:cNvCxnSpPr>
            <a:cxnSpLocks noChangeShapeType="1"/>
            <a:stCxn id="16390" idx="0"/>
            <a:endCxn id="16394" idx="0"/>
          </p:cNvCxnSpPr>
          <p:nvPr/>
        </p:nvCxnSpPr>
        <p:spPr bwMode="auto">
          <a:xfrm>
            <a:off x="6743700" y="3352800"/>
            <a:ext cx="381000" cy="990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6401" name="Text Box 18"/>
          <p:cNvSpPr txBox="1">
            <a:spLocks noChangeArrowheads="1"/>
          </p:cNvSpPr>
          <p:nvPr/>
        </p:nvSpPr>
        <p:spPr bwMode="auto">
          <a:xfrm>
            <a:off x="6194425" y="2057400"/>
            <a:ext cx="663575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latin typeface="Calibri" pitchFamily="34" charset="0"/>
              </a:rPr>
              <a:t>max</a:t>
            </a:r>
          </a:p>
        </p:txBody>
      </p:sp>
      <p:sp>
        <p:nvSpPr>
          <p:cNvPr id="16402" name="Text Box 19"/>
          <p:cNvSpPr txBox="1">
            <a:spLocks noChangeArrowheads="1"/>
          </p:cNvSpPr>
          <p:nvPr/>
        </p:nvSpPr>
        <p:spPr bwMode="auto">
          <a:xfrm>
            <a:off x="7010400" y="2971800"/>
            <a:ext cx="663575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latin typeface="Calibri" pitchFamily="34" charset="0"/>
              </a:rPr>
              <a:t>min</a:t>
            </a:r>
          </a:p>
        </p:txBody>
      </p:sp>
      <p:sp>
        <p:nvSpPr>
          <p:cNvPr id="24" name="Oval 15"/>
          <p:cNvSpPr>
            <a:spLocks noChangeArrowheads="1"/>
          </p:cNvSpPr>
          <p:nvPr/>
        </p:nvSpPr>
        <p:spPr bwMode="auto">
          <a:xfrm>
            <a:off x="5029200" y="3048000"/>
            <a:ext cx="381000" cy="381000"/>
          </a:xfrm>
          <a:prstGeom prst="ellipse">
            <a:avLst/>
          </a:prstGeom>
          <a:solidFill>
            <a:srgbClr val="B5EDC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5" name="Oval 16"/>
          <p:cNvSpPr>
            <a:spLocks noChangeArrowheads="1"/>
          </p:cNvSpPr>
          <p:nvPr/>
        </p:nvSpPr>
        <p:spPr bwMode="auto">
          <a:xfrm>
            <a:off x="6553200" y="3048000"/>
            <a:ext cx="381000" cy="381000"/>
          </a:xfrm>
          <a:prstGeom prst="ellipse">
            <a:avLst/>
          </a:prstGeom>
          <a:solidFill>
            <a:srgbClr val="B5EDC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0" y="525780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 pitchFamily="34" charset="0"/>
              </a:rPr>
              <a:t>Idea: Uncertain outcomes controlled by chance, not an adversary!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9" grpId="0" animBg="1"/>
      <p:bldP spid="16390" grpId="0" animBg="1"/>
      <p:bldP spid="24" grpId="0" animBg="1"/>
      <p:bldP spid="2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Expectimax</a:t>
            </a:r>
            <a:r>
              <a:rPr lang="en-US" dirty="0"/>
              <a:t> Search</a:t>
            </a:r>
          </a:p>
        </p:txBody>
      </p:sp>
      <p:sp>
        <p:nvSpPr>
          <p:cNvPr id="11069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7467600" cy="4876800"/>
          </a:xfrm>
        </p:spPr>
        <p:txBody>
          <a:bodyPr/>
          <a:lstStyle/>
          <a:p>
            <a:pPr>
              <a:lnSpc>
                <a:spcPct val="85000"/>
              </a:lnSpc>
              <a:spcBef>
                <a:spcPct val="0"/>
              </a:spcBef>
            </a:pPr>
            <a:r>
              <a:rPr lang="en-US" sz="2200" dirty="0"/>
              <a:t>Why wouldn’t we know what the result of an action will be?</a:t>
            </a:r>
          </a:p>
          <a:p>
            <a:pPr lvl="1">
              <a:lnSpc>
                <a:spcPct val="85000"/>
              </a:lnSpc>
              <a:spcBef>
                <a:spcPct val="0"/>
              </a:spcBef>
            </a:pPr>
            <a:r>
              <a:rPr lang="en-US" sz="2000" dirty="0"/>
              <a:t>Explicit randomness: rolling dice</a:t>
            </a:r>
          </a:p>
          <a:p>
            <a:pPr lvl="1">
              <a:lnSpc>
                <a:spcPct val="85000"/>
              </a:lnSpc>
              <a:spcBef>
                <a:spcPct val="0"/>
              </a:spcBef>
            </a:pPr>
            <a:r>
              <a:rPr lang="en-US" sz="2000" dirty="0"/>
              <a:t>Unpredictable opponents: the ghosts respond randomly</a:t>
            </a:r>
          </a:p>
          <a:p>
            <a:pPr lvl="1">
              <a:lnSpc>
                <a:spcPct val="85000"/>
              </a:lnSpc>
              <a:spcBef>
                <a:spcPct val="0"/>
              </a:spcBef>
            </a:pPr>
            <a:r>
              <a:rPr lang="en-US" sz="2000" dirty="0"/>
              <a:t>Actions can fail: when moving a robot, wheels might slip</a:t>
            </a:r>
          </a:p>
          <a:p>
            <a:pPr lvl="1">
              <a:lnSpc>
                <a:spcPct val="85000"/>
              </a:lnSpc>
              <a:spcBef>
                <a:spcPct val="0"/>
              </a:spcBef>
            </a:pPr>
            <a:endParaRPr lang="en-US" sz="2000" dirty="0"/>
          </a:p>
          <a:p>
            <a:pPr>
              <a:lnSpc>
                <a:spcPct val="85000"/>
              </a:lnSpc>
              <a:spcBef>
                <a:spcPct val="0"/>
              </a:spcBef>
            </a:pPr>
            <a:r>
              <a:rPr lang="en-US" sz="2200" dirty="0"/>
              <a:t>Values should now reflect average-case (</a:t>
            </a:r>
            <a:r>
              <a:rPr lang="en-US" sz="2200" dirty="0" err="1"/>
              <a:t>expectimax</a:t>
            </a:r>
            <a:r>
              <a:rPr lang="en-US" sz="2200" dirty="0"/>
              <a:t>) outcomes, not worst-case (</a:t>
            </a:r>
            <a:r>
              <a:rPr lang="en-US" sz="2200" dirty="0" err="1"/>
              <a:t>minimax</a:t>
            </a:r>
            <a:r>
              <a:rPr lang="en-US" sz="2200" dirty="0"/>
              <a:t>) outcomes</a:t>
            </a:r>
          </a:p>
          <a:p>
            <a:pPr>
              <a:lnSpc>
                <a:spcPct val="85000"/>
              </a:lnSpc>
              <a:spcBef>
                <a:spcPct val="0"/>
              </a:spcBef>
            </a:pPr>
            <a:endParaRPr lang="en-US" sz="2200" dirty="0"/>
          </a:p>
          <a:p>
            <a:pPr>
              <a:lnSpc>
                <a:spcPct val="85000"/>
              </a:lnSpc>
              <a:spcBef>
                <a:spcPct val="0"/>
              </a:spcBef>
            </a:pPr>
            <a:r>
              <a:rPr lang="en-US" sz="2200" dirty="0" err="1">
                <a:solidFill>
                  <a:srgbClr val="C00000"/>
                </a:solidFill>
              </a:rPr>
              <a:t>Expectimax</a:t>
            </a:r>
            <a:r>
              <a:rPr lang="en-US" sz="2200" dirty="0">
                <a:solidFill>
                  <a:srgbClr val="C00000"/>
                </a:solidFill>
              </a:rPr>
              <a:t> search:</a:t>
            </a:r>
            <a:r>
              <a:rPr lang="en-US" sz="2200" dirty="0"/>
              <a:t> compute the average score under optimal play</a:t>
            </a:r>
          </a:p>
          <a:p>
            <a:pPr lvl="1">
              <a:lnSpc>
                <a:spcPct val="85000"/>
              </a:lnSpc>
              <a:spcBef>
                <a:spcPct val="0"/>
              </a:spcBef>
            </a:pPr>
            <a:r>
              <a:rPr lang="en-US" sz="2000" dirty="0"/>
              <a:t>Max nodes as in </a:t>
            </a:r>
            <a:r>
              <a:rPr lang="en-US" sz="2000" dirty="0" err="1"/>
              <a:t>minimax</a:t>
            </a:r>
            <a:r>
              <a:rPr lang="en-US" sz="2000" dirty="0"/>
              <a:t> search</a:t>
            </a:r>
          </a:p>
          <a:p>
            <a:pPr lvl="1">
              <a:lnSpc>
                <a:spcPct val="85000"/>
              </a:lnSpc>
              <a:spcBef>
                <a:spcPct val="0"/>
              </a:spcBef>
            </a:pPr>
            <a:r>
              <a:rPr lang="en-US" sz="2000" dirty="0"/>
              <a:t>Chance nodes are like min nodes but the outcome is uncertain</a:t>
            </a:r>
          </a:p>
          <a:p>
            <a:pPr lvl="1">
              <a:lnSpc>
                <a:spcPct val="85000"/>
              </a:lnSpc>
              <a:spcBef>
                <a:spcPct val="0"/>
              </a:spcBef>
            </a:pPr>
            <a:r>
              <a:rPr lang="en-US" sz="2000" dirty="0"/>
              <a:t>Calculate their </a:t>
            </a:r>
            <a:r>
              <a:rPr lang="en-US" sz="2000" dirty="0">
                <a:solidFill>
                  <a:srgbClr val="CC0000"/>
                </a:solidFill>
              </a:rPr>
              <a:t>expected utilities</a:t>
            </a:r>
            <a:endParaRPr lang="en-US" sz="2000" dirty="0"/>
          </a:p>
          <a:p>
            <a:pPr lvl="1">
              <a:lnSpc>
                <a:spcPct val="85000"/>
              </a:lnSpc>
              <a:spcBef>
                <a:spcPct val="0"/>
              </a:spcBef>
            </a:pPr>
            <a:r>
              <a:rPr lang="en-US" sz="2000" dirty="0"/>
              <a:t>I.e. take weighted average (expectation) of children</a:t>
            </a:r>
          </a:p>
          <a:p>
            <a:pPr>
              <a:lnSpc>
                <a:spcPct val="85000"/>
              </a:lnSpc>
              <a:spcBef>
                <a:spcPct val="0"/>
              </a:spcBef>
            </a:pPr>
            <a:endParaRPr lang="en-US" sz="2200" dirty="0"/>
          </a:p>
          <a:p>
            <a:pPr>
              <a:lnSpc>
                <a:spcPct val="85000"/>
              </a:lnSpc>
              <a:spcBef>
                <a:spcPct val="0"/>
              </a:spcBef>
            </a:pPr>
            <a:r>
              <a:rPr lang="en-US" sz="2200" dirty="0"/>
              <a:t>Later, we’ll learn how to formalize the underlying uncertain-result problems as </a:t>
            </a:r>
            <a:r>
              <a:rPr lang="en-US" sz="2200" dirty="0">
                <a:solidFill>
                  <a:srgbClr val="C00000"/>
                </a:solidFill>
              </a:rPr>
              <a:t>Markov Decision Processes</a:t>
            </a:r>
          </a:p>
        </p:txBody>
      </p:sp>
      <p:sp>
        <p:nvSpPr>
          <p:cNvPr id="5126" name="AutoShape 4"/>
          <p:cNvSpPr>
            <a:spLocks noChangeArrowheads="1"/>
          </p:cNvSpPr>
          <p:nvPr/>
        </p:nvSpPr>
        <p:spPr bwMode="auto">
          <a:xfrm>
            <a:off x="9525000" y="18288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5127" name="Rectangle 5"/>
          <p:cNvSpPr>
            <a:spLocks noChangeArrowheads="1"/>
          </p:cNvSpPr>
          <p:nvPr/>
        </p:nvSpPr>
        <p:spPr bwMode="auto">
          <a:xfrm>
            <a:off x="8382000" y="4114800"/>
            <a:ext cx="381000" cy="304800"/>
          </a:xfrm>
          <a:prstGeom prst="rect">
            <a:avLst/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</a:rPr>
              <a:t>10</a:t>
            </a:r>
          </a:p>
        </p:txBody>
      </p:sp>
      <p:sp>
        <p:nvSpPr>
          <p:cNvPr id="5128" name="Rectangle 6"/>
          <p:cNvSpPr>
            <a:spLocks noChangeArrowheads="1"/>
          </p:cNvSpPr>
          <p:nvPr/>
        </p:nvSpPr>
        <p:spPr bwMode="auto">
          <a:xfrm>
            <a:off x="9067800" y="4114800"/>
            <a:ext cx="381000" cy="304800"/>
          </a:xfrm>
          <a:prstGeom prst="rect">
            <a:avLst/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</a:rPr>
              <a:t>4</a:t>
            </a:r>
          </a:p>
        </p:txBody>
      </p:sp>
      <p:sp>
        <p:nvSpPr>
          <p:cNvPr id="5129" name="Rectangle 7"/>
          <p:cNvSpPr>
            <a:spLocks noChangeArrowheads="1"/>
          </p:cNvSpPr>
          <p:nvPr/>
        </p:nvSpPr>
        <p:spPr bwMode="auto">
          <a:xfrm>
            <a:off x="9906000" y="4114800"/>
            <a:ext cx="381000" cy="304800"/>
          </a:xfrm>
          <a:prstGeom prst="rect">
            <a:avLst/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</a:rPr>
              <a:t>5</a:t>
            </a:r>
          </a:p>
        </p:txBody>
      </p:sp>
      <p:sp>
        <p:nvSpPr>
          <p:cNvPr id="5130" name="Rectangle 8"/>
          <p:cNvSpPr>
            <a:spLocks noChangeArrowheads="1"/>
          </p:cNvSpPr>
          <p:nvPr/>
        </p:nvSpPr>
        <p:spPr bwMode="auto">
          <a:xfrm>
            <a:off x="10668000" y="4114800"/>
            <a:ext cx="381000" cy="304800"/>
          </a:xfrm>
          <a:prstGeom prst="rect">
            <a:avLst/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</a:rPr>
              <a:t>7</a:t>
            </a:r>
          </a:p>
        </p:txBody>
      </p:sp>
      <p:cxnSp>
        <p:nvCxnSpPr>
          <p:cNvPr id="5131" name="AutoShape 9"/>
          <p:cNvCxnSpPr>
            <a:cxnSpLocks noChangeShapeType="1"/>
            <a:stCxn id="5126" idx="3"/>
            <a:endCxn id="5137" idx="0"/>
          </p:cNvCxnSpPr>
          <p:nvPr/>
        </p:nvCxnSpPr>
        <p:spPr bwMode="auto">
          <a:xfrm flipH="1">
            <a:off x="8953500" y="2133600"/>
            <a:ext cx="762000" cy="609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132" name="AutoShape 10"/>
          <p:cNvCxnSpPr>
            <a:cxnSpLocks noChangeShapeType="1"/>
            <a:stCxn id="5126" idx="3"/>
            <a:endCxn id="5138" idx="0"/>
          </p:cNvCxnSpPr>
          <p:nvPr/>
        </p:nvCxnSpPr>
        <p:spPr bwMode="auto">
          <a:xfrm>
            <a:off x="9715500" y="2133600"/>
            <a:ext cx="762000" cy="609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133" name="AutoShape 11"/>
          <p:cNvCxnSpPr>
            <a:cxnSpLocks noChangeShapeType="1"/>
            <a:endCxn id="5127" idx="0"/>
          </p:cNvCxnSpPr>
          <p:nvPr/>
        </p:nvCxnSpPr>
        <p:spPr bwMode="auto">
          <a:xfrm flipH="1">
            <a:off x="8572500" y="3124200"/>
            <a:ext cx="381000" cy="990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134" name="AutoShape 12"/>
          <p:cNvCxnSpPr>
            <a:cxnSpLocks noChangeShapeType="1"/>
            <a:endCxn id="5128" idx="0"/>
          </p:cNvCxnSpPr>
          <p:nvPr/>
        </p:nvCxnSpPr>
        <p:spPr bwMode="auto">
          <a:xfrm>
            <a:off x="8953500" y="3124200"/>
            <a:ext cx="304800" cy="990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135" name="AutoShape 13"/>
          <p:cNvCxnSpPr>
            <a:cxnSpLocks noChangeShapeType="1"/>
            <a:endCxn id="5129" idx="0"/>
          </p:cNvCxnSpPr>
          <p:nvPr/>
        </p:nvCxnSpPr>
        <p:spPr bwMode="auto">
          <a:xfrm flipH="1">
            <a:off x="10096500" y="3124200"/>
            <a:ext cx="381000" cy="990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136" name="AutoShape 14"/>
          <p:cNvCxnSpPr>
            <a:cxnSpLocks noChangeShapeType="1"/>
            <a:endCxn id="5130" idx="0"/>
          </p:cNvCxnSpPr>
          <p:nvPr/>
        </p:nvCxnSpPr>
        <p:spPr bwMode="auto">
          <a:xfrm>
            <a:off x="10477500" y="3124200"/>
            <a:ext cx="381000" cy="990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5137" name="Oval 15"/>
          <p:cNvSpPr>
            <a:spLocks noChangeArrowheads="1"/>
          </p:cNvSpPr>
          <p:nvPr/>
        </p:nvSpPr>
        <p:spPr bwMode="auto">
          <a:xfrm>
            <a:off x="8763000" y="2743200"/>
            <a:ext cx="381000" cy="381000"/>
          </a:xfrm>
          <a:prstGeom prst="ellipse">
            <a:avLst/>
          </a:prstGeom>
          <a:solidFill>
            <a:srgbClr val="B5EDC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5138" name="Oval 16"/>
          <p:cNvSpPr>
            <a:spLocks noChangeArrowheads="1"/>
          </p:cNvSpPr>
          <p:nvPr/>
        </p:nvSpPr>
        <p:spPr bwMode="auto">
          <a:xfrm>
            <a:off x="10287000" y="2743200"/>
            <a:ext cx="381000" cy="381000"/>
          </a:xfrm>
          <a:prstGeom prst="ellipse">
            <a:avLst/>
          </a:prstGeom>
          <a:solidFill>
            <a:srgbClr val="B5EDC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5139" name="Text Box 17"/>
          <p:cNvSpPr txBox="1">
            <a:spLocks noChangeArrowheads="1"/>
          </p:cNvSpPr>
          <p:nvPr/>
        </p:nvSpPr>
        <p:spPr bwMode="auto">
          <a:xfrm>
            <a:off x="9928225" y="1766888"/>
            <a:ext cx="663575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latin typeface="Calibri" pitchFamily="34" charset="0"/>
              </a:rPr>
              <a:t>max</a:t>
            </a:r>
          </a:p>
        </p:txBody>
      </p:sp>
      <p:sp>
        <p:nvSpPr>
          <p:cNvPr id="5140" name="Text Box 18"/>
          <p:cNvSpPr txBox="1">
            <a:spLocks noChangeArrowheads="1"/>
          </p:cNvSpPr>
          <p:nvPr/>
        </p:nvSpPr>
        <p:spPr bwMode="auto">
          <a:xfrm>
            <a:off x="10668000" y="2743200"/>
            <a:ext cx="1066800" cy="3698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>
                <a:latin typeface="Calibri" pitchFamily="34" charset="0"/>
              </a:rPr>
              <a:t>chance</a:t>
            </a:r>
          </a:p>
        </p:txBody>
      </p:sp>
      <p:sp>
        <p:nvSpPr>
          <p:cNvPr id="5141" name="Rectangle 8"/>
          <p:cNvSpPr>
            <a:spLocks noChangeArrowheads="1"/>
          </p:cNvSpPr>
          <p:nvPr/>
        </p:nvSpPr>
        <p:spPr bwMode="auto">
          <a:xfrm>
            <a:off x="8382000" y="4114800"/>
            <a:ext cx="381000" cy="304800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>
                <a:latin typeface="Calibri" pitchFamily="34" charset="0"/>
              </a:rPr>
              <a:t>10</a:t>
            </a:r>
          </a:p>
        </p:txBody>
      </p:sp>
      <p:sp>
        <p:nvSpPr>
          <p:cNvPr id="5142" name="Rectangle 9"/>
          <p:cNvSpPr>
            <a:spLocks noChangeArrowheads="1"/>
          </p:cNvSpPr>
          <p:nvPr/>
        </p:nvSpPr>
        <p:spPr bwMode="auto">
          <a:xfrm>
            <a:off x="9067800" y="4114800"/>
            <a:ext cx="381000" cy="304800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</a:rPr>
              <a:t>10</a:t>
            </a:r>
          </a:p>
        </p:txBody>
      </p:sp>
      <p:sp>
        <p:nvSpPr>
          <p:cNvPr id="5143" name="Rectangle 10"/>
          <p:cNvSpPr>
            <a:spLocks noChangeArrowheads="1"/>
          </p:cNvSpPr>
          <p:nvPr/>
        </p:nvSpPr>
        <p:spPr bwMode="auto">
          <a:xfrm>
            <a:off x="9906000" y="4114800"/>
            <a:ext cx="381000" cy="304800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>
                <a:latin typeface="Calibri" pitchFamily="34" charset="0"/>
              </a:rPr>
              <a:t>9</a:t>
            </a:r>
          </a:p>
        </p:txBody>
      </p:sp>
      <p:sp>
        <p:nvSpPr>
          <p:cNvPr id="5144" name="Rectangle 11"/>
          <p:cNvSpPr>
            <a:spLocks noChangeArrowheads="1"/>
          </p:cNvSpPr>
          <p:nvPr/>
        </p:nvSpPr>
        <p:spPr bwMode="auto">
          <a:xfrm>
            <a:off x="10668000" y="4114800"/>
            <a:ext cx="381000" cy="304800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</a:rPr>
              <a:t>100</a:t>
            </a:r>
          </a:p>
        </p:txBody>
      </p:sp>
      <p:sp>
        <p:nvSpPr>
          <p:cNvPr id="26" name="Text Box 20"/>
          <p:cNvSpPr txBox="1">
            <a:spLocks noChangeArrowheads="1"/>
          </p:cNvSpPr>
          <p:nvPr/>
        </p:nvSpPr>
        <p:spPr bwMode="auto">
          <a:xfrm>
            <a:off x="8153400" y="6477000"/>
            <a:ext cx="4038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[Demo: min </a:t>
            </a:r>
            <a:r>
              <a:rPr lang="en-US" dirty="0" err="1">
                <a:solidFill>
                  <a:srgbClr val="CC0000"/>
                </a:solidFill>
                <a:latin typeface="Calibri" pitchFamily="34" charset="0"/>
              </a:rPr>
              <a:t>vs</a:t>
            </a: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 </a:t>
            </a:r>
            <a:r>
              <a:rPr lang="en-US" dirty="0" err="1">
                <a:solidFill>
                  <a:srgbClr val="CC0000"/>
                </a:solidFill>
                <a:latin typeface="Calibri" pitchFamily="34" charset="0"/>
              </a:rPr>
              <a:t>exp</a:t>
            </a:r>
            <a:r>
              <a:rPr lang="en-US">
                <a:solidFill>
                  <a:srgbClr val="CC0000"/>
                </a:solidFill>
                <a:latin typeface="Calibri" pitchFamily="34" charset="0"/>
              </a:rPr>
              <a:t> (L7D1,2)]</a:t>
            </a:r>
            <a:endParaRPr lang="en-US" dirty="0">
              <a:solidFill>
                <a:srgbClr val="CC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9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9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9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9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9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94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</a:t>
            </a:r>
            <a:r>
              <a:rPr lang="en-US" dirty="0" err="1"/>
              <a:t>Minimax</a:t>
            </a:r>
            <a:r>
              <a:rPr lang="en-US" dirty="0"/>
              <a:t> </a:t>
            </a:r>
            <a:r>
              <a:rPr lang="en-US" dirty="0" err="1"/>
              <a:t>vs</a:t>
            </a:r>
            <a:r>
              <a:rPr lang="en-US" dirty="0"/>
              <a:t> </a:t>
            </a:r>
            <a:r>
              <a:rPr lang="en-US" dirty="0" err="1"/>
              <a:t>Expectimax</a:t>
            </a:r>
            <a:r>
              <a:rPr lang="en-US" dirty="0"/>
              <a:t> (Min)</a:t>
            </a:r>
          </a:p>
        </p:txBody>
      </p:sp>
      <p:pic>
        <p:nvPicPr>
          <p:cNvPr id="4" name="MinMax vs Expectimax (min)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92300" y="1222375"/>
            <a:ext cx="8407400" cy="525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305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</a:t>
            </a:r>
            <a:r>
              <a:rPr lang="en-US" dirty="0" err="1"/>
              <a:t>Minimax</a:t>
            </a:r>
            <a:r>
              <a:rPr lang="en-US" dirty="0"/>
              <a:t> </a:t>
            </a:r>
            <a:r>
              <a:rPr lang="en-US" dirty="0" err="1"/>
              <a:t>vs</a:t>
            </a:r>
            <a:r>
              <a:rPr lang="en-US" dirty="0"/>
              <a:t> </a:t>
            </a:r>
            <a:r>
              <a:rPr lang="en-US" dirty="0" err="1"/>
              <a:t>Expectimax</a:t>
            </a:r>
            <a:r>
              <a:rPr lang="en-US" dirty="0"/>
              <a:t> (</a:t>
            </a:r>
            <a:r>
              <a:rPr lang="en-US" dirty="0" err="1"/>
              <a:t>Exp</a:t>
            </a:r>
            <a:r>
              <a:rPr lang="en-US" dirty="0"/>
              <a:t>)</a:t>
            </a:r>
          </a:p>
        </p:txBody>
      </p:sp>
      <p:pic>
        <p:nvPicPr>
          <p:cNvPr id="3" name="MinMax vs Expectimax (exp)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17700" y="1177925"/>
            <a:ext cx="8356600" cy="522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292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Left-Right-Up Arrow 8"/>
          <p:cNvSpPr/>
          <p:nvPr/>
        </p:nvSpPr>
        <p:spPr>
          <a:xfrm>
            <a:off x="5029200" y="2895600"/>
            <a:ext cx="2133600" cy="2590800"/>
          </a:xfrm>
          <a:prstGeom prst="leftRightUpArrow">
            <a:avLst>
              <a:gd name="adj1" fmla="val 18522"/>
              <a:gd name="adj2" fmla="val 19062"/>
              <a:gd name="adj3" fmla="val 19062"/>
            </a:avLst>
          </a:prstGeom>
          <a:solidFill>
            <a:srgbClr val="E8D1FF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7239000" y="3962400"/>
            <a:ext cx="4724400" cy="2514600"/>
          </a:xfrm>
          <a:prstGeom prst="roundRect">
            <a:avLst/>
          </a:prstGeom>
          <a:solidFill>
            <a:srgbClr val="00B050">
              <a:alpha val="16000"/>
            </a:srgb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228600" y="3962400"/>
            <a:ext cx="4724400" cy="2514600"/>
          </a:xfrm>
          <a:prstGeom prst="roundRect">
            <a:avLst/>
          </a:prstGeom>
          <a:solidFill>
            <a:srgbClr val="0066CC">
              <a:alpha val="16000"/>
            </a:srgb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0" y="1447800"/>
            <a:ext cx="7620000" cy="1905000"/>
          </a:xfrm>
          <a:prstGeom prst="roundRect">
            <a:avLst/>
          </a:prstGeom>
          <a:solidFill>
            <a:srgbClr val="E8D1FF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Expectimax</a:t>
            </a:r>
            <a:r>
              <a:rPr lang="en-US" dirty="0"/>
              <a:t> </a:t>
            </a:r>
            <a:r>
              <a:rPr lang="en-US" dirty="0" err="1"/>
              <a:t>Pseudocode</a:t>
            </a:r>
            <a:endParaRPr lang="en-US" dirty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2438400" y="1447800"/>
            <a:ext cx="8229600" cy="381000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ts val="1200"/>
              </a:spcBef>
              <a:buFont typeface="Wingdings" pitchFamily="2" charset="2"/>
              <a:buNone/>
            </a:pPr>
            <a:endParaRPr lang="en-US" sz="200" dirty="0"/>
          </a:p>
          <a:p>
            <a:pPr>
              <a:lnSpc>
                <a:spcPct val="80000"/>
              </a:lnSpc>
              <a:spcBef>
                <a:spcPts val="1200"/>
              </a:spcBef>
              <a:buFont typeface="Wingdings" pitchFamily="2" charset="2"/>
              <a:buNone/>
            </a:pPr>
            <a:r>
              <a:rPr lang="en-US" sz="2400" dirty="0">
                <a:solidFill>
                  <a:srgbClr val="7030A0"/>
                </a:solidFill>
              </a:rPr>
              <a:t>def value(state):</a:t>
            </a:r>
          </a:p>
          <a:p>
            <a:pPr lvl="1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/>
              <a:t>if the state is a terminal state: return the state’s utility</a:t>
            </a:r>
          </a:p>
          <a:p>
            <a:pPr lvl="1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/>
              <a:t>if the next agent is </a:t>
            </a:r>
            <a:r>
              <a:rPr lang="en-US" sz="2400" dirty="0">
                <a:solidFill>
                  <a:srgbClr val="0070C0"/>
                </a:solidFill>
              </a:rPr>
              <a:t>MAX</a:t>
            </a:r>
            <a:r>
              <a:rPr lang="en-US" sz="2400" dirty="0"/>
              <a:t>: return </a:t>
            </a:r>
            <a:r>
              <a:rPr lang="en-US" sz="2400" dirty="0">
                <a:solidFill>
                  <a:srgbClr val="0070C0"/>
                </a:solidFill>
              </a:rPr>
              <a:t>max-value(state)</a:t>
            </a:r>
          </a:p>
          <a:p>
            <a:pPr lvl="1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/>
              <a:t>if the next agent is </a:t>
            </a:r>
            <a:r>
              <a:rPr lang="en-US" sz="2400" dirty="0">
                <a:solidFill>
                  <a:srgbClr val="00B050"/>
                </a:solidFill>
              </a:rPr>
              <a:t>EXP</a:t>
            </a:r>
            <a:r>
              <a:rPr lang="en-US" sz="2400" dirty="0"/>
              <a:t>: return </a:t>
            </a:r>
            <a:r>
              <a:rPr lang="en-US" sz="2400" dirty="0">
                <a:solidFill>
                  <a:srgbClr val="00B050"/>
                </a:solidFill>
              </a:rPr>
              <a:t>exp-value(state)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7365024" y="4114800"/>
            <a:ext cx="48006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def exp-value(state):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400" kern="0" dirty="0">
                <a:latin typeface="Calibri" pitchFamily="34" charset="0"/>
              </a:rPr>
              <a:t>initialize v = </a:t>
            </a:r>
            <a:r>
              <a:rPr lang="en-US" sz="2400" kern="0" dirty="0">
                <a:latin typeface="Calibri" pitchFamily="34" charset="0"/>
                <a:cs typeface="Times New Roman" pitchFamily="18" charset="0"/>
              </a:rPr>
              <a:t>0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400" kern="0" dirty="0">
                <a:latin typeface="Calibri" pitchFamily="34" charset="0"/>
              </a:rPr>
              <a:t>for each successor of state: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400" kern="0" dirty="0">
                <a:latin typeface="Calibri" pitchFamily="34" charset="0"/>
              </a:rPr>
              <a:t>		p = probability(successor)</a:t>
            </a:r>
          </a:p>
          <a:p>
            <a:pPr marL="1142942" lvl="2" indent="-228589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defRPr/>
            </a:pPr>
            <a:r>
              <a:rPr lang="en-US" sz="2400" kern="0" dirty="0">
                <a:latin typeface="Calibri" pitchFamily="34" charset="0"/>
              </a:rPr>
              <a:t>v += p * </a:t>
            </a:r>
            <a:r>
              <a:rPr lang="en-US" sz="2400" kern="0" dirty="0">
                <a:solidFill>
                  <a:srgbClr val="7030A0"/>
                </a:solidFill>
                <a:latin typeface="Calibri" pitchFamily="34" charset="0"/>
              </a:rPr>
              <a:t>value(successor)</a:t>
            </a:r>
            <a:endParaRPr lang="en-US" sz="2400" kern="0" dirty="0">
              <a:latin typeface="Calibri" pitchFamily="34" charset="0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400" kern="0" dirty="0">
                <a:latin typeface="Calibri" pitchFamily="34" charset="0"/>
              </a:rPr>
              <a:t>return v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354624" y="3810000"/>
            <a:ext cx="54102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def max-value(state):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400" kern="0" dirty="0">
                <a:latin typeface="Calibri" pitchFamily="34" charset="0"/>
              </a:rPr>
              <a:t>initialize v = </a:t>
            </a:r>
            <a:r>
              <a:rPr lang="en-US" sz="2400" kern="0" dirty="0">
                <a:latin typeface="Times New Roman" pitchFamily="18" charset="0"/>
                <a:cs typeface="Times New Roman" pitchFamily="18" charset="0"/>
              </a:rPr>
              <a:t>-∞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400" kern="0" dirty="0">
                <a:latin typeface="Calibri" pitchFamily="34" charset="0"/>
              </a:rPr>
              <a:t>for each successor of state:</a:t>
            </a:r>
          </a:p>
          <a:p>
            <a:pPr marL="1142942" lvl="2" indent="-228589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defRPr/>
            </a:pPr>
            <a:r>
              <a:rPr lang="en-US" sz="2400" kern="0" dirty="0">
                <a:latin typeface="Calibri" pitchFamily="34" charset="0"/>
              </a:rPr>
              <a:t>v = max(v, </a:t>
            </a:r>
            <a:r>
              <a:rPr lang="en-US" sz="2400" kern="0" dirty="0">
                <a:solidFill>
                  <a:srgbClr val="7030A0"/>
                </a:solidFill>
                <a:latin typeface="Calibri" pitchFamily="34" charset="0"/>
              </a:rPr>
              <a:t>value(successor)</a:t>
            </a:r>
            <a:r>
              <a:rPr lang="en-US" sz="2400" kern="0" dirty="0">
                <a:latin typeface="Calibri" pitchFamily="34" charset="0"/>
              </a:rPr>
              <a:t>)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400" kern="0" dirty="0">
                <a:latin typeface="Calibri" pitchFamily="34" charset="0"/>
              </a:rPr>
              <a:t>return v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1" grpId="0" animBg="1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Expectimax</a:t>
            </a:r>
            <a:r>
              <a:rPr lang="en-US" dirty="0"/>
              <a:t> </a:t>
            </a:r>
            <a:r>
              <a:rPr lang="en-US" dirty="0" err="1"/>
              <a:t>Pseudocode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685800" y="1676400"/>
            <a:ext cx="4724400" cy="2514600"/>
          </a:xfrm>
          <a:prstGeom prst="roundRect">
            <a:avLst/>
          </a:prstGeom>
          <a:solidFill>
            <a:srgbClr val="00B050">
              <a:alpha val="16000"/>
            </a:srgb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811824" y="1828800"/>
            <a:ext cx="48006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def exp-value(state):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400" kern="0" dirty="0">
                <a:latin typeface="Calibri" pitchFamily="34" charset="0"/>
              </a:rPr>
              <a:t>initialize v = </a:t>
            </a:r>
            <a:r>
              <a:rPr lang="en-US" sz="2400" kern="0" dirty="0">
                <a:latin typeface="Calibri" pitchFamily="34" charset="0"/>
                <a:cs typeface="Times New Roman" pitchFamily="18" charset="0"/>
              </a:rPr>
              <a:t>0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400" kern="0" dirty="0">
                <a:latin typeface="Calibri" pitchFamily="34" charset="0"/>
              </a:rPr>
              <a:t>for each successor of state: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400" kern="0" dirty="0">
                <a:latin typeface="Calibri" pitchFamily="34" charset="0"/>
              </a:rPr>
              <a:t>		p = probability(successor)</a:t>
            </a:r>
          </a:p>
          <a:p>
            <a:pPr marL="1142942" lvl="2" indent="-228589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defRPr/>
            </a:pPr>
            <a:r>
              <a:rPr lang="en-US" sz="2400" kern="0" dirty="0">
                <a:latin typeface="Calibri" pitchFamily="34" charset="0"/>
              </a:rPr>
              <a:t>v += p * </a:t>
            </a:r>
            <a:r>
              <a:rPr lang="en-US" sz="2400" kern="0" dirty="0">
                <a:solidFill>
                  <a:srgbClr val="7030A0"/>
                </a:solidFill>
                <a:latin typeface="Calibri" pitchFamily="34" charset="0"/>
              </a:rPr>
              <a:t>value(successor)</a:t>
            </a:r>
            <a:endParaRPr lang="en-US" sz="2400" kern="0" dirty="0">
              <a:latin typeface="Calibri" pitchFamily="34" charset="0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400" kern="0" dirty="0">
                <a:latin typeface="Calibri" pitchFamily="34" charset="0"/>
              </a:rPr>
              <a:t>return v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7162800" y="3581400"/>
            <a:ext cx="655320" cy="524256"/>
          </a:xfrm>
          <a:prstGeom prst="rect">
            <a:avLst/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>
                <a:latin typeface="Calibri"/>
                <a:cs typeface="Calibri"/>
              </a:rPr>
              <a:t>5</a:t>
            </a: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8473440" y="3581400"/>
            <a:ext cx="655320" cy="524256"/>
          </a:xfrm>
          <a:prstGeom prst="rect">
            <a:avLst/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>
                <a:latin typeface="Calibri"/>
                <a:cs typeface="Calibri"/>
              </a:rPr>
              <a:t>7</a:t>
            </a:r>
          </a:p>
        </p:txBody>
      </p:sp>
      <p:cxnSp>
        <p:nvCxnSpPr>
          <p:cNvPr id="8" name="AutoShape 13"/>
          <p:cNvCxnSpPr>
            <a:cxnSpLocks noChangeShapeType="1"/>
            <a:stCxn id="10" idx="4"/>
            <a:endCxn id="11" idx="0"/>
          </p:cNvCxnSpPr>
          <p:nvPr/>
        </p:nvCxnSpPr>
        <p:spPr bwMode="auto">
          <a:xfrm flipH="1">
            <a:off x="7490460" y="2407920"/>
            <a:ext cx="1310640" cy="117348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</p:cxnSp>
      <p:cxnSp>
        <p:nvCxnSpPr>
          <p:cNvPr id="9" name="AutoShape 14"/>
          <p:cNvCxnSpPr>
            <a:cxnSpLocks noChangeShapeType="1"/>
            <a:stCxn id="10" idx="4"/>
            <a:endCxn id="12" idx="0"/>
          </p:cNvCxnSpPr>
          <p:nvPr/>
        </p:nvCxnSpPr>
        <p:spPr bwMode="auto">
          <a:xfrm>
            <a:off x="8801100" y="2407920"/>
            <a:ext cx="0" cy="117348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10" name="Oval 16"/>
          <p:cNvSpPr>
            <a:spLocks noChangeArrowheads="1"/>
          </p:cNvSpPr>
          <p:nvPr/>
        </p:nvSpPr>
        <p:spPr bwMode="auto">
          <a:xfrm>
            <a:off x="8473440" y="1752600"/>
            <a:ext cx="655320" cy="655320"/>
          </a:xfrm>
          <a:prstGeom prst="ellipse">
            <a:avLst/>
          </a:prstGeom>
          <a:solidFill>
            <a:srgbClr val="B5EDC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latin typeface="Calibri"/>
              <a:cs typeface="Calibri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7162800" y="3581400"/>
            <a:ext cx="655320" cy="524256"/>
          </a:xfrm>
          <a:prstGeom prst="rect">
            <a:avLst/>
          </a:prstGeom>
          <a:solidFill>
            <a:srgbClr val="E8D1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latin typeface="Calibri"/>
                <a:cs typeface="Calibri"/>
              </a:rPr>
              <a:t>8</a:t>
            </a: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8473440" y="3581400"/>
            <a:ext cx="655320" cy="524256"/>
          </a:xfrm>
          <a:prstGeom prst="rect">
            <a:avLst/>
          </a:prstGeom>
          <a:solidFill>
            <a:srgbClr val="E8D1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latin typeface="Calibri"/>
                <a:cs typeface="Calibri"/>
              </a:rPr>
              <a:t>24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9784080" y="3581400"/>
            <a:ext cx="655320" cy="524256"/>
          </a:xfrm>
          <a:prstGeom prst="rect">
            <a:avLst/>
          </a:prstGeom>
          <a:solidFill>
            <a:srgbClr val="E8D1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latin typeface="Calibri"/>
                <a:cs typeface="Calibri"/>
              </a:rPr>
              <a:t>-12</a:t>
            </a:r>
          </a:p>
        </p:txBody>
      </p:sp>
      <p:cxnSp>
        <p:nvCxnSpPr>
          <p:cNvPr id="14" name="AutoShape 14"/>
          <p:cNvCxnSpPr>
            <a:cxnSpLocks noChangeShapeType="1"/>
            <a:stCxn id="10" idx="4"/>
            <a:endCxn id="13" idx="0"/>
          </p:cNvCxnSpPr>
          <p:nvPr/>
        </p:nvCxnSpPr>
        <p:spPr bwMode="auto">
          <a:xfrm>
            <a:off x="8801100" y="2407920"/>
            <a:ext cx="1310640" cy="117348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19" name="TextBox 18"/>
          <p:cNvSpPr txBox="1"/>
          <p:nvPr/>
        </p:nvSpPr>
        <p:spPr>
          <a:xfrm>
            <a:off x="7543800" y="2667000"/>
            <a:ext cx="838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libri"/>
                <a:cs typeface="Calibri"/>
              </a:rPr>
              <a:t>1/2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0" y="2895600"/>
            <a:ext cx="838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libri"/>
                <a:cs typeface="Calibri"/>
              </a:rPr>
              <a:t>1/3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525000" y="2667000"/>
            <a:ext cx="838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libri"/>
                <a:cs typeface="Calibri"/>
              </a:rPr>
              <a:t>1/6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133600" y="4953000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itchFamily="34" charset="0"/>
              </a:rPr>
              <a:t>v = (1/2) (8) + (1/3) (24) + (1/6) (-12) = 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 animBg="1"/>
      <p:bldP spid="10" grpId="0" animBg="1"/>
      <p:bldP spid="11" grpId="0" animBg="1"/>
      <p:bldP spid="12" grpId="0" animBg="1"/>
      <p:bldP spid="13" grpId="0" animBg="1"/>
      <p:bldP spid="19" grpId="0"/>
      <p:bldP spid="20" grpId="0"/>
      <p:bldP spid="21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Expectimax Example</a:t>
            </a:r>
          </a:p>
        </p:txBody>
      </p:sp>
      <p:grpSp>
        <p:nvGrpSpPr>
          <p:cNvPr id="51" name="Group 50"/>
          <p:cNvGrpSpPr/>
          <p:nvPr/>
        </p:nvGrpSpPr>
        <p:grpSpPr>
          <a:xfrm>
            <a:off x="1752600" y="1539240"/>
            <a:ext cx="8636000" cy="3947160"/>
            <a:chOff x="1219200" y="1992630"/>
            <a:chExt cx="6477000" cy="2960370"/>
          </a:xfrm>
        </p:grpSpPr>
        <p:sp>
          <p:nvSpPr>
            <p:cNvPr id="6149" name="AutoShape 4"/>
            <p:cNvSpPr>
              <a:spLocks noChangeArrowheads="1"/>
            </p:cNvSpPr>
            <p:nvPr/>
          </p:nvSpPr>
          <p:spPr bwMode="auto">
            <a:xfrm>
              <a:off x="4133850" y="1992630"/>
              <a:ext cx="652463" cy="521970"/>
            </a:xfrm>
            <a:prstGeom prst="triangle">
              <a:avLst>
                <a:gd name="adj" fmla="val 50000"/>
              </a:avLst>
            </a:prstGeom>
            <a:solidFill>
              <a:srgbClr val="99CC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6150" name="Group 60"/>
            <p:cNvGrpSpPr>
              <a:grpSpLocks/>
            </p:cNvGrpSpPr>
            <p:nvPr/>
          </p:nvGrpSpPr>
          <p:grpSpPr bwMode="auto">
            <a:xfrm>
              <a:off x="1981200" y="3765550"/>
              <a:ext cx="381000" cy="1187450"/>
              <a:chOff x="1981200" y="3765550"/>
              <a:chExt cx="381000" cy="1187450"/>
            </a:xfrm>
          </p:grpSpPr>
          <p:cxnSp>
            <p:nvCxnSpPr>
              <p:cNvPr id="6190" name="AutoShape 13"/>
              <p:cNvCxnSpPr>
                <a:cxnSpLocks noChangeShapeType="1"/>
                <a:stCxn id="6182" idx="0"/>
              </p:cNvCxnSpPr>
              <p:nvPr/>
            </p:nvCxnSpPr>
            <p:spPr bwMode="auto">
              <a:xfrm>
                <a:off x="2173288" y="3765550"/>
                <a:ext cx="1588" cy="806450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  <p:sp>
            <p:nvSpPr>
              <p:cNvPr id="6191" name="Rectangle 7"/>
              <p:cNvSpPr>
                <a:spLocks noChangeArrowheads="1"/>
              </p:cNvSpPr>
              <p:nvPr/>
            </p:nvSpPr>
            <p:spPr bwMode="auto">
              <a:xfrm>
                <a:off x="1981200" y="4648200"/>
                <a:ext cx="381000" cy="304800"/>
              </a:xfrm>
              <a:prstGeom prst="rect">
                <a:avLst/>
              </a:prstGeom>
              <a:solidFill>
                <a:srgbClr val="E8D1FF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12</a:t>
                </a:r>
              </a:p>
            </p:txBody>
          </p:sp>
        </p:grpSp>
        <p:grpSp>
          <p:nvGrpSpPr>
            <p:cNvPr id="6151" name="Group 61"/>
            <p:cNvGrpSpPr>
              <a:grpSpLocks/>
            </p:cNvGrpSpPr>
            <p:nvPr/>
          </p:nvGrpSpPr>
          <p:grpSpPr bwMode="auto">
            <a:xfrm>
              <a:off x="2173288" y="3765550"/>
              <a:ext cx="950912" cy="1187450"/>
              <a:chOff x="2173288" y="3765550"/>
              <a:chExt cx="950912" cy="1187450"/>
            </a:xfrm>
          </p:grpSpPr>
          <p:cxnSp>
            <p:nvCxnSpPr>
              <p:cNvPr id="6188" name="AutoShape 17"/>
              <p:cNvCxnSpPr>
                <a:cxnSpLocks noChangeShapeType="1"/>
                <a:stCxn id="6182" idx="0"/>
              </p:cNvCxnSpPr>
              <p:nvPr/>
            </p:nvCxnSpPr>
            <p:spPr bwMode="auto">
              <a:xfrm>
                <a:off x="2173288" y="3765550"/>
                <a:ext cx="763587" cy="822325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  <p:sp>
            <p:nvSpPr>
              <p:cNvPr id="6189" name="Rectangle 7"/>
              <p:cNvSpPr>
                <a:spLocks noChangeArrowheads="1"/>
              </p:cNvSpPr>
              <p:nvPr/>
            </p:nvSpPr>
            <p:spPr bwMode="auto">
              <a:xfrm>
                <a:off x="2743200" y="4648200"/>
                <a:ext cx="381000" cy="304800"/>
              </a:xfrm>
              <a:prstGeom prst="rect">
                <a:avLst/>
              </a:prstGeom>
              <a:solidFill>
                <a:srgbClr val="E8D1FF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9</a:t>
                </a:r>
              </a:p>
            </p:txBody>
          </p:sp>
        </p:grpSp>
        <p:grpSp>
          <p:nvGrpSpPr>
            <p:cNvPr id="6152" name="Group 64"/>
            <p:cNvGrpSpPr>
              <a:grpSpLocks/>
            </p:cNvGrpSpPr>
            <p:nvPr/>
          </p:nvGrpSpPr>
          <p:grpSpPr bwMode="auto">
            <a:xfrm>
              <a:off x="6553200" y="3765550"/>
              <a:ext cx="381000" cy="1187450"/>
              <a:chOff x="6553200" y="3765550"/>
              <a:chExt cx="381000" cy="1187450"/>
            </a:xfrm>
          </p:grpSpPr>
          <p:cxnSp>
            <p:nvCxnSpPr>
              <p:cNvPr id="6186" name="AutoShape 33"/>
              <p:cNvCxnSpPr>
                <a:cxnSpLocks noChangeShapeType="1"/>
              </p:cNvCxnSpPr>
              <p:nvPr/>
            </p:nvCxnSpPr>
            <p:spPr bwMode="auto">
              <a:xfrm>
                <a:off x="6745288" y="3765550"/>
                <a:ext cx="1588" cy="806450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  <p:sp>
            <p:nvSpPr>
              <p:cNvPr id="6187" name="Rectangle 7"/>
              <p:cNvSpPr>
                <a:spLocks noChangeArrowheads="1"/>
              </p:cNvSpPr>
              <p:nvPr/>
            </p:nvSpPr>
            <p:spPr bwMode="auto">
              <a:xfrm>
                <a:off x="6553200" y="4648200"/>
                <a:ext cx="381000" cy="304800"/>
              </a:xfrm>
              <a:prstGeom prst="rect">
                <a:avLst/>
              </a:prstGeom>
              <a:solidFill>
                <a:srgbClr val="E8D1FF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6</a:t>
                </a:r>
              </a:p>
            </p:txBody>
          </p:sp>
        </p:grpSp>
        <p:grpSp>
          <p:nvGrpSpPr>
            <p:cNvPr id="6153" name="Group 65"/>
            <p:cNvGrpSpPr>
              <a:grpSpLocks/>
            </p:cNvGrpSpPr>
            <p:nvPr/>
          </p:nvGrpSpPr>
          <p:grpSpPr bwMode="auto">
            <a:xfrm>
              <a:off x="6745288" y="3765550"/>
              <a:ext cx="950912" cy="1187450"/>
              <a:chOff x="6745288" y="3765550"/>
              <a:chExt cx="950912" cy="1187450"/>
            </a:xfrm>
          </p:grpSpPr>
          <p:cxnSp>
            <p:nvCxnSpPr>
              <p:cNvPr id="6184" name="AutoShape 37"/>
              <p:cNvCxnSpPr>
                <a:cxnSpLocks noChangeShapeType="1"/>
              </p:cNvCxnSpPr>
              <p:nvPr/>
            </p:nvCxnSpPr>
            <p:spPr bwMode="auto">
              <a:xfrm>
                <a:off x="6745288" y="3765550"/>
                <a:ext cx="763587" cy="822325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  <p:sp>
            <p:nvSpPr>
              <p:cNvPr id="6185" name="Rectangle 7"/>
              <p:cNvSpPr>
                <a:spLocks noChangeArrowheads="1"/>
              </p:cNvSpPr>
              <p:nvPr/>
            </p:nvSpPr>
            <p:spPr bwMode="auto">
              <a:xfrm>
                <a:off x="7315200" y="4648200"/>
                <a:ext cx="381000" cy="304800"/>
              </a:xfrm>
              <a:prstGeom prst="rect">
                <a:avLst/>
              </a:prstGeom>
              <a:solidFill>
                <a:srgbClr val="E8D1FF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0</a:t>
                </a:r>
              </a:p>
            </p:txBody>
          </p:sp>
        </p:grpSp>
        <p:grpSp>
          <p:nvGrpSpPr>
            <p:cNvPr id="6154" name="Group 51"/>
            <p:cNvGrpSpPr>
              <a:grpSpLocks/>
            </p:cNvGrpSpPr>
            <p:nvPr/>
          </p:nvGrpSpPr>
          <p:grpSpPr bwMode="auto">
            <a:xfrm>
              <a:off x="1984375" y="2514600"/>
              <a:ext cx="2475707" cy="1250950"/>
              <a:chOff x="1984375" y="2514601"/>
              <a:chExt cx="2475709" cy="1250949"/>
            </a:xfrm>
          </p:grpSpPr>
          <p:sp>
            <p:nvSpPr>
              <p:cNvPr id="6182" name="AutoShape 6"/>
              <p:cNvSpPr>
                <a:spLocks noChangeArrowheads="1"/>
              </p:cNvSpPr>
              <p:nvPr/>
            </p:nvSpPr>
            <p:spPr bwMode="auto">
              <a:xfrm flipV="1">
                <a:off x="1984375" y="3460750"/>
                <a:ext cx="381000" cy="304800"/>
              </a:xfrm>
              <a:prstGeom prst="triangle">
                <a:avLst>
                  <a:gd name="adj" fmla="val 50000"/>
                </a:avLst>
              </a:prstGeom>
              <a:solidFill>
                <a:srgbClr val="CCCCCC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6183" name="AutoShape 7"/>
              <p:cNvCxnSpPr>
                <a:cxnSpLocks noChangeShapeType="1"/>
                <a:stCxn id="6149" idx="3"/>
                <a:endCxn id="6167" idx="0"/>
              </p:cNvCxnSpPr>
              <p:nvPr/>
            </p:nvCxnSpPr>
            <p:spPr bwMode="auto">
              <a:xfrm flipH="1">
                <a:off x="2171700" y="2514601"/>
                <a:ext cx="2288384" cy="838199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</p:grpSp>
        <p:cxnSp>
          <p:nvCxnSpPr>
            <p:cNvPr id="6155" name="AutoShape 9"/>
            <p:cNvCxnSpPr>
              <a:cxnSpLocks noChangeShapeType="1"/>
              <a:stCxn id="6182" idx="0"/>
            </p:cNvCxnSpPr>
            <p:nvPr/>
          </p:nvCxnSpPr>
          <p:spPr bwMode="auto">
            <a:xfrm flipH="1">
              <a:off x="1412875" y="3765550"/>
              <a:ext cx="760413" cy="822325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sp>
          <p:nvSpPr>
            <p:cNvPr id="6156" name="Rectangle 7"/>
            <p:cNvSpPr>
              <a:spLocks noChangeArrowheads="1"/>
            </p:cNvSpPr>
            <p:nvPr/>
          </p:nvSpPr>
          <p:spPr bwMode="auto">
            <a:xfrm>
              <a:off x="1219200" y="4648200"/>
              <a:ext cx="381000" cy="304800"/>
            </a:xfrm>
            <a:prstGeom prst="rect">
              <a:avLst/>
            </a:prstGeom>
            <a:solidFill>
              <a:srgbClr val="E8D1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/>
                <a:t>3</a:t>
              </a:r>
            </a:p>
          </p:txBody>
        </p:sp>
        <p:cxnSp>
          <p:nvCxnSpPr>
            <p:cNvPr id="6157" name="AutoShape 21"/>
            <p:cNvCxnSpPr>
              <a:cxnSpLocks noChangeShapeType="1"/>
            </p:cNvCxnSpPr>
            <p:nvPr/>
          </p:nvCxnSpPr>
          <p:spPr bwMode="auto">
            <a:xfrm rot="5400000">
              <a:off x="4304507" y="2666206"/>
              <a:ext cx="304800" cy="1587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6158" name="AutoShape 21"/>
            <p:cNvCxnSpPr>
              <a:cxnSpLocks noChangeShapeType="1"/>
            </p:cNvCxnSpPr>
            <p:nvPr/>
          </p:nvCxnSpPr>
          <p:spPr bwMode="auto">
            <a:xfrm rot="5400000">
              <a:off x="2020094" y="3913981"/>
              <a:ext cx="304800" cy="158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6159" name="Group 59"/>
            <p:cNvGrpSpPr>
              <a:grpSpLocks/>
            </p:cNvGrpSpPr>
            <p:nvPr/>
          </p:nvGrpSpPr>
          <p:grpSpPr bwMode="auto">
            <a:xfrm>
              <a:off x="4270375" y="2514600"/>
              <a:ext cx="381000" cy="1235075"/>
              <a:chOff x="4270375" y="2514601"/>
              <a:chExt cx="381000" cy="1235074"/>
            </a:xfrm>
          </p:grpSpPr>
          <p:sp>
            <p:nvSpPr>
              <p:cNvPr id="6180" name="AutoShape 20"/>
              <p:cNvSpPr>
                <a:spLocks noChangeArrowheads="1"/>
              </p:cNvSpPr>
              <p:nvPr/>
            </p:nvSpPr>
            <p:spPr bwMode="auto">
              <a:xfrm flipV="1">
                <a:off x="4270375" y="3444875"/>
                <a:ext cx="381000" cy="304800"/>
              </a:xfrm>
              <a:prstGeom prst="triangle">
                <a:avLst>
                  <a:gd name="adj" fmla="val 50000"/>
                </a:avLst>
              </a:prstGeom>
              <a:solidFill>
                <a:srgbClr val="CCCCCC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6181" name="AutoShape 21"/>
              <p:cNvCxnSpPr>
                <a:cxnSpLocks noChangeShapeType="1"/>
                <a:stCxn id="6149" idx="3"/>
                <a:endCxn id="6165" idx="0"/>
              </p:cNvCxnSpPr>
              <p:nvPr/>
            </p:nvCxnSpPr>
            <p:spPr bwMode="auto">
              <a:xfrm flipH="1">
                <a:off x="4457700" y="2514601"/>
                <a:ext cx="2382" cy="761999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</p:grpSp>
        <p:grpSp>
          <p:nvGrpSpPr>
            <p:cNvPr id="6160" name="Group 58"/>
            <p:cNvGrpSpPr>
              <a:grpSpLocks/>
            </p:cNvGrpSpPr>
            <p:nvPr/>
          </p:nvGrpSpPr>
          <p:grpSpPr bwMode="auto">
            <a:xfrm>
              <a:off x="3505200" y="3762375"/>
              <a:ext cx="954088" cy="1190625"/>
              <a:chOff x="3505200" y="3762375"/>
              <a:chExt cx="954088" cy="1190625"/>
            </a:xfrm>
          </p:grpSpPr>
          <p:cxnSp>
            <p:nvCxnSpPr>
              <p:cNvPr id="6177" name="AutoShape 23"/>
              <p:cNvCxnSpPr>
                <a:cxnSpLocks noChangeShapeType="1"/>
              </p:cNvCxnSpPr>
              <p:nvPr/>
            </p:nvCxnSpPr>
            <p:spPr bwMode="auto">
              <a:xfrm flipH="1">
                <a:off x="3698875" y="3765550"/>
                <a:ext cx="760413" cy="822325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  <p:sp>
            <p:nvSpPr>
              <p:cNvPr id="6178" name="Rectangle 7"/>
              <p:cNvSpPr>
                <a:spLocks noChangeArrowheads="1"/>
              </p:cNvSpPr>
              <p:nvPr/>
            </p:nvSpPr>
            <p:spPr bwMode="auto">
              <a:xfrm>
                <a:off x="3505200" y="4648200"/>
                <a:ext cx="381000" cy="304800"/>
              </a:xfrm>
              <a:prstGeom prst="rect">
                <a:avLst/>
              </a:prstGeom>
              <a:solidFill>
                <a:srgbClr val="E8D1FF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2</a:t>
                </a:r>
              </a:p>
            </p:txBody>
          </p:sp>
          <p:cxnSp>
            <p:nvCxnSpPr>
              <p:cNvPr id="6179" name="AutoShape 21"/>
              <p:cNvCxnSpPr>
                <a:cxnSpLocks noChangeShapeType="1"/>
              </p:cNvCxnSpPr>
              <p:nvPr/>
            </p:nvCxnSpPr>
            <p:spPr bwMode="auto">
              <a:xfrm rot="5400000">
                <a:off x="4306094" y="3913981"/>
                <a:ext cx="304800" cy="1588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grpSp>
          <p:nvGrpSpPr>
            <p:cNvPr id="6161" name="Group 61"/>
            <p:cNvGrpSpPr>
              <a:grpSpLocks/>
            </p:cNvGrpSpPr>
            <p:nvPr/>
          </p:nvGrpSpPr>
          <p:grpSpPr bwMode="auto">
            <a:xfrm>
              <a:off x="4460082" y="2514600"/>
              <a:ext cx="2477296" cy="1250950"/>
              <a:chOff x="4460079" y="2514600"/>
              <a:chExt cx="2477296" cy="1250950"/>
            </a:xfrm>
          </p:grpSpPr>
          <p:sp>
            <p:nvSpPr>
              <p:cNvPr id="6175" name="AutoShape 26"/>
              <p:cNvSpPr>
                <a:spLocks noChangeArrowheads="1"/>
              </p:cNvSpPr>
              <p:nvPr/>
            </p:nvSpPr>
            <p:spPr bwMode="auto">
              <a:xfrm flipV="1">
                <a:off x="6556375" y="3460750"/>
                <a:ext cx="381000" cy="304800"/>
              </a:xfrm>
              <a:prstGeom prst="triangle">
                <a:avLst>
                  <a:gd name="adj" fmla="val 50000"/>
                </a:avLst>
              </a:prstGeom>
              <a:solidFill>
                <a:srgbClr val="CCCCCC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6176" name="AutoShape 27"/>
              <p:cNvCxnSpPr>
                <a:cxnSpLocks noChangeShapeType="1"/>
                <a:stCxn id="6149" idx="3"/>
                <a:endCxn id="6166" idx="0"/>
              </p:cNvCxnSpPr>
              <p:nvPr/>
            </p:nvCxnSpPr>
            <p:spPr bwMode="auto">
              <a:xfrm>
                <a:off x="4460079" y="2514600"/>
                <a:ext cx="2283618" cy="838200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</p:grpSp>
        <p:grpSp>
          <p:nvGrpSpPr>
            <p:cNvPr id="6162" name="Group 60"/>
            <p:cNvGrpSpPr>
              <a:grpSpLocks/>
            </p:cNvGrpSpPr>
            <p:nvPr/>
          </p:nvGrpSpPr>
          <p:grpSpPr bwMode="auto">
            <a:xfrm>
              <a:off x="5791200" y="3762375"/>
              <a:ext cx="954088" cy="1190625"/>
              <a:chOff x="5791200" y="3762375"/>
              <a:chExt cx="954088" cy="1190625"/>
            </a:xfrm>
          </p:grpSpPr>
          <p:cxnSp>
            <p:nvCxnSpPr>
              <p:cNvPr id="6172" name="AutoShape 29"/>
              <p:cNvCxnSpPr>
                <a:cxnSpLocks noChangeShapeType="1"/>
              </p:cNvCxnSpPr>
              <p:nvPr/>
            </p:nvCxnSpPr>
            <p:spPr bwMode="auto">
              <a:xfrm flipH="1">
                <a:off x="5984875" y="3765550"/>
                <a:ext cx="760413" cy="822325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  <p:sp>
            <p:nvSpPr>
              <p:cNvPr id="6173" name="Rectangle 7"/>
              <p:cNvSpPr>
                <a:spLocks noChangeArrowheads="1"/>
              </p:cNvSpPr>
              <p:nvPr/>
            </p:nvSpPr>
            <p:spPr bwMode="auto">
              <a:xfrm>
                <a:off x="5791200" y="4648200"/>
                <a:ext cx="381000" cy="304800"/>
              </a:xfrm>
              <a:prstGeom prst="rect">
                <a:avLst/>
              </a:prstGeom>
              <a:solidFill>
                <a:srgbClr val="E8D1FF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15</a:t>
                </a:r>
              </a:p>
            </p:txBody>
          </p:sp>
          <p:cxnSp>
            <p:nvCxnSpPr>
              <p:cNvPr id="6174" name="AutoShape 21"/>
              <p:cNvCxnSpPr>
                <a:cxnSpLocks noChangeShapeType="1"/>
              </p:cNvCxnSpPr>
              <p:nvPr/>
            </p:nvCxnSpPr>
            <p:spPr bwMode="auto">
              <a:xfrm rot="5400000">
                <a:off x="6592094" y="3913981"/>
                <a:ext cx="304800" cy="1588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grpSp>
          <p:nvGrpSpPr>
            <p:cNvPr id="6163" name="Group 64"/>
            <p:cNvGrpSpPr>
              <a:grpSpLocks/>
            </p:cNvGrpSpPr>
            <p:nvPr/>
          </p:nvGrpSpPr>
          <p:grpSpPr bwMode="auto">
            <a:xfrm>
              <a:off x="4267200" y="3765550"/>
              <a:ext cx="381000" cy="1187450"/>
              <a:chOff x="6553200" y="3765550"/>
              <a:chExt cx="381000" cy="1187450"/>
            </a:xfrm>
          </p:grpSpPr>
          <p:cxnSp>
            <p:nvCxnSpPr>
              <p:cNvPr id="6170" name="AutoShape 33"/>
              <p:cNvCxnSpPr>
                <a:cxnSpLocks noChangeShapeType="1"/>
              </p:cNvCxnSpPr>
              <p:nvPr/>
            </p:nvCxnSpPr>
            <p:spPr bwMode="auto">
              <a:xfrm flipH="1">
                <a:off x="6745288" y="3765550"/>
                <a:ext cx="1" cy="818173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  <p:sp>
            <p:nvSpPr>
              <p:cNvPr id="6171" name="Rectangle 7"/>
              <p:cNvSpPr>
                <a:spLocks noChangeArrowheads="1"/>
              </p:cNvSpPr>
              <p:nvPr/>
            </p:nvSpPr>
            <p:spPr bwMode="auto">
              <a:xfrm>
                <a:off x="6553200" y="4648200"/>
                <a:ext cx="381000" cy="304800"/>
              </a:xfrm>
              <a:prstGeom prst="rect">
                <a:avLst/>
              </a:prstGeom>
              <a:solidFill>
                <a:srgbClr val="E8D1FF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4</a:t>
                </a:r>
              </a:p>
            </p:txBody>
          </p:sp>
        </p:grpSp>
        <p:grpSp>
          <p:nvGrpSpPr>
            <p:cNvPr id="6164" name="Group 65"/>
            <p:cNvGrpSpPr>
              <a:grpSpLocks/>
            </p:cNvGrpSpPr>
            <p:nvPr/>
          </p:nvGrpSpPr>
          <p:grpSpPr bwMode="auto">
            <a:xfrm>
              <a:off x="4459288" y="3765550"/>
              <a:ext cx="950912" cy="1187450"/>
              <a:chOff x="6745288" y="3765550"/>
              <a:chExt cx="950912" cy="1187450"/>
            </a:xfrm>
          </p:grpSpPr>
          <p:cxnSp>
            <p:nvCxnSpPr>
              <p:cNvPr id="6168" name="AutoShape 37"/>
              <p:cNvCxnSpPr>
                <a:cxnSpLocks noChangeShapeType="1"/>
              </p:cNvCxnSpPr>
              <p:nvPr/>
            </p:nvCxnSpPr>
            <p:spPr bwMode="auto">
              <a:xfrm>
                <a:off x="6745288" y="3765550"/>
                <a:ext cx="763587" cy="822325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  <p:sp>
            <p:nvSpPr>
              <p:cNvPr id="6169" name="Rectangle 7"/>
              <p:cNvSpPr>
                <a:spLocks noChangeArrowheads="1"/>
              </p:cNvSpPr>
              <p:nvPr/>
            </p:nvSpPr>
            <p:spPr bwMode="auto">
              <a:xfrm>
                <a:off x="7315200" y="4648200"/>
                <a:ext cx="381000" cy="304800"/>
              </a:xfrm>
              <a:prstGeom prst="rect">
                <a:avLst/>
              </a:prstGeom>
              <a:solidFill>
                <a:srgbClr val="E8D1FF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6</a:t>
                </a:r>
              </a:p>
            </p:txBody>
          </p:sp>
        </p:grpSp>
        <p:sp>
          <p:nvSpPr>
            <p:cNvPr id="6165" name="Oval 11"/>
            <p:cNvSpPr>
              <a:spLocks noChangeArrowheads="1"/>
            </p:cNvSpPr>
            <p:nvPr/>
          </p:nvSpPr>
          <p:spPr bwMode="auto">
            <a:xfrm>
              <a:off x="4191000" y="3276600"/>
              <a:ext cx="533400" cy="533400"/>
            </a:xfrm>
            <a:prstGeom prst="ellipse">
              <a:avLst/>
            </a:prstGeom>
            <a:solidFill>
              <a:srgbClr val="B5EDC2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66" name="Oval 11"/>
            <p:cNvSpPr>
              <a:spLocks noChangeArrowheads="1"/>
            </p:cNvSpPr>
            <p:nvPr/>
          </p:nvSpPr>
          <p:spPr bwMode="auto">
            <a:xfrm>
              <a:off x="6477000" y="3352800"/>
              <a:ext cx="533400" cy="533400"/>
            </a:xfrm>
            <a:prstGeom prst="ellipse">
              <a:avLst/>
            </a:prstGeom>
            <a:solidFill>
              <a:srgbClr val="B5EDC2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67" name="Oval 11"/>
            <p:cNvSpPr>
              <a:spLocks noChangeArrowheads="1"/>
            </p:cNvSpPr>
            <p:nvPr/>
          </p:nvSpPr>
          <p:spPr bwMode="auto">
            <a:xfrm>
              <a:off x="1905000" y="3352800"/>
              <a:ext cx="533400" cy="533400"/>
            </a:xfrm>
            <a:prstGeom prst="ellipse">
              <a:avLst/>
            </a:prstGeom>
            <a:solidFill>
              <a:srgbClr val="B5EDC2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96802" y="2018618"/>
            <a:ext cx="4275137" cy="276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Expectimax Pruning?</a:t>
            </a:r>
          </a:p>
        </p:txBody>
      </p:sp>
      <p:sp>
        <p:nvSpPr>
          <p:cNvPr id="77" name="AutoShape 4"/>
          <p:cNvSpPr>
            <a:spLocks noChangeArrowheads="1"/>
          </p:cNvSpPr>
          <p:nvPr/>
        </p:nvSpPr>
        <p:spPr bwMode="auto">
          <a:xfrm>
            <a:off x="5638800" y="1539240"/>
            <a:ext cx="869951" cy="695960"/>
          </a:xfrm>
          <a:prstGeom prst="triangle">
            <a:avLst>
              <a:gd name="adj" fmla="val 50000"/>
            </a:avLst>
          </a:prstGeom>
          <a:solidFill>
            <a:srgbClr val="99CC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8" name="Group 60"/>
          <p:cNvGrpSpPr>
            <a:grpSpLocks/>
          </p:cNvGrpSpPr>
          <p:nvPr/>
        </p:nvGrpSpPr>
        <p:grpSpPr bwMode="auto">
          <a:xfrm>
            <a:off x="2768600" y="3903133"/>
            <a:ext cx="508000" cy="1583267"/>
            <a:chOff x="1981200" y="3765550"/>
            <a:chExt cx="381000" cy="1187450"/>
          </a:xfrm>
        </p:grpSpPr>
        <p:cxnSp>
          <p:nvCxnSpPr>
            <p:cNvPr id="118" name="AutoShape 13"/>
            <p:cNvCxnSpPr>
              <a:cxnSpLocks noChangeShapeType="1"/>
              <a:stCxn id="110" idx="0"/>
            </p:cNvCxnSpPr>
            <p:nvPr/>
          </p:nvCxnSpPr>
          <p:spPr bwMode="auto">
            <a:xfrm>
              <a:off x="2173288" y="3765550"/>
              <a:ext cx="1588" cy="80645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sp>
          <p:nvSpPr>
            <p:cNvPr id="119" name="Rectangle 7"/>
            <p:cNvSpPr>
              <a:spLocks noChangeArrowheads="1"/>
            </p:cNvSpPr>
            <p:nvPr/>
          </p:nvSpPr>
          <p:spPr bwMode="auto">
            <a:xfrm>
              <a:off x="1981200" y="4648200"/>
              <a:ext cx="381000" cy="304800"/>
            </a:xfrm>
            <a:prstGeom prst="rect">
              <a:avLst/>
            </a:prstGeom>
            <a:solidFill>
              <a:srgbClr val="E8D1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12</a:t>
              </a:r>
            </a:p>
          </p:txBody>
        </p:sp>
      </p:grpSp>
      <p:grpSp>
        <p:nvGrpSpPr>
          <p:cNvPr id="79" name="Group 61"/>
          <p:cNvGrpSpPr>
            <a:grpSpLocks/>
          </p:cNvGrpSpPr>
          <p:nvPr/>
        </p:nvGrpSpPr>
        <p:grpSpPr bwMode="auto">
          <a:xfrm>
            <a:off x="3024717" y="3903133"/>
            <a:ext cx="1267883" cy="1583267"/>
            <a:chOff x="2173288" y="3765550"/>
            <a:chExt cx="950912" cy="1187450"/>
          </a:xfrm>
        </p:grpSpPr>
        <p:cxnSp>
          <p:nvCxnSpPr>
            <p:cNvPr id="116" name="AutoShape 17"/>
            <p:cNvCxnSpPr>
              <a:cxnSpLocks noChangeShapeType="1"/>
              <a:stCxn id="110" idx="0"/>
            </p:cNvCxnSpPr>
            <p:nvPr/>
          </p:nvCxnSpPr>
          <p:spPr bwMode="auto">
            <a:xfrm>
              <a:off x="2173288" y="3765550"/>
              <a:ext cx="763587" cy="822325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sp>
          <p:nvSpPr>
            <p:cNvPr id="117" name="Rectangle 7"/>
            <p:cNvSpPr>
              <a:spLocks noChangeArrowheads="1"/>
            </p:cNvSpPr>
            <p:nvPr/>
          </p:nvSpPr>
          <p:spPr bwMode="auto">
            <a:xfrm>
              <a:off x="2743200" y="4648200"/>
              <a:ext cx="381000" cy="304800"/>
            </a:xfrm>
            <a:prstGeom prst="rect">
              <a:avLst/>
            </a:prstGeom>
            <a:solidFill>
              <a:srgbClr val="E8D1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/>
                <a:t>9</a:t>
              </a:r>
            </a:p>
          </p:txBody>
        </p:sp>
      </p:grpSp>
      <p:grpSp>
        <p:nvGrpSpPr>
          <p:cNvPr id="82" name="Group 51"/>
          <p:cNvGrpSpPr>
            <a:grpSpLocks/>
          </p:cNvGrpSpPr>
          <p:nvPr/>
        </p:nvGrpSpPr>
        <p:grpSpPr bwMode="auto">
          <a:xfrm>
            <a:off x="2772833" y="2235200"/>
            <a:ext cx="3300942" cy="1667933"/>
            <a:chOff x="1984375" y="2514601"/>
            <a:chExt cx="2475709" cy="1250949"/>
          </a:xfrm>
        </p:grpSpPr>
        <p:sp>
          <p:nvSpPr>
            <p:cNvPr id="110" name="AutoShape 6"/>
            <p:cNvSpPr>
              <a:spLocks noChangeArrowheads="1"/>
            </p:cNvSpPr>
            <p:nvPr/>
          </p:nvSpPr>
          <p:spPr bwMode="auto">
            <a:xfrm flipV="1">
              <a:off x="1984375" y="346075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CCCC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11" name="AutoShape 7"/>
            <p:cNvCxnSpPr>
              <a:cxnSpLocks noChangeShapeType="1"/>
              <a:stCxn id="77" idx="3"/>
              <a:endCxn id="95" idx="0"/>
            </p:cNvCxnSpPr>
            <p:nvPr/>
          </p:nvCxnSpPr>
          <p:spPr bwMode="auto">
            <a:xfrm flipH="1">
              <a:off x="2171700" y="2514601"/>
              <a:ext cx="2288384" cy="838199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</p:grpSp>
      <p:cxnSp>
        <p:nvCxnSpPr>
          <p:cNvPr id="83" name="AutoShape 9"/>
          <p:cNvCxnSpPr>
            <a:cxnSpLocks noChangeShapeType="1"/>
            <a:stCxn id="110" idx="0"/>
          </p:cNvCxnSpPr>
          <p:nvPr/>
        </p:nvCxnSpPr>
        <p:spPr bwMode="auto">
          <a:xfrm flipH="1">
            <a:off x="2010833" y="3903133"/>
            <a:ext cx="1013884" cy="1096433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84" name="Rectangle 7"/>
          <p:cNvSpPr>
            <a:spLocks noChangeArrowheads="1"/>
          </p:cNvSpPr>
          <p:nvPr/>
        </p:nvSpPr>
        <p:spPr bwMode="auto">
          <a:xfrm>
            <a:off x="1752600" y="5080000"/>
            <a:ext cx="508000" cy="406400"/>
          </a:xfrm>
          <a:prstGeom prst="rect">
            <a:avLst/>
          </a:prstGeom>
          <a:solidFill>
            <a:srgbClr val="E8D1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/>
              <a:t>3</a:t>
            </a:r>
          </a:p>
        </p:txBody>
      </p:sp>
      <p:cxnSp>
        <p:nvCxnSpPr>
          <p:cNvPr id="85" name="AutoShape 21"/>
          <p:cNvCxnSpPr>
            <a:cxnSpLocks noChangeShapeType="1"/>
          </p:cNvCxnSpPr>
          <p:nvPr/>
        </p:nvCxnSpPr>
        <p:spPr bwMode="auto">
          <a:xfrm rot="5400000">
            <a:off x="5866342" y="2437341"/>
            <a:ext cx="406400" cy="2116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86" name="AutoShape 21"/>
          <p:cNvCxnSpPr>
            <a:cxnSpLocks noChangeShapeType="1"/>
          </p:cNvCxnSpPr>
          <p:nvPr/>
        </p:nvCxnSpPr>
        <p:spPr bwMode="auto">
          <a:xfrm rot="5400000">
            <a:off x="2820459" y="4101041"/>
            <a:ext cx="406400" cy="2117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87" name="Group 59"/>
          <p:cNvGrpSpPr>
            <a:grpSpLocks/>
          </p:cNvGrpSpPr>
          <p:nvPr/>
        </p:nvGrpSpPr>
        <p:grpSpPr bwMode="auto">
          <a:xfrm>
            <a:off x="5820833" y="2235200"/>
            <a:ext cx="508000" cy="1646767"/>
            <a:chOff x="4270375" y="2514601"/>
            <a:chExt cx="381000" cy="1235074"/>
          </a:xfrm>
        </p:grpSpPr>
        <p:sp>
          <p:nvSpPr>
            <p:cNvPr id="108" name="AutoShape 20"/>
            <p:cNvSpPr>
              <a:spLocks noChangeArrowheads="1"/>
            </p:cNvSpPr>
            <p:nvPr/>
          </p:nvSpPr>
          <p:spPr bwMode="auto">
            <a:xfrm flipV="1">
              <a:off x="4270375" y="3444875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CCCC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09" name="AutoShape 21"/>
            <p:cNvCxnSpPr>
              <a:cxnSpLocks noChangeShapeType="1"/>
              <a:stCxn id="77" idx="3"/>
              <a:endCxn id="93" idx="0"/>
            </p:cNvCxnSpPr>
            <p:nvPr/>
          </p:nvCxnSpPr>
          <p:spPr bwMode="auto">
            <a:xfrm flipH="1">
              <a:off x="4457700" y="2514601"/>
              <a:ext cx="2382" cy="761999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</p:grpSp>
      <p:grpSp>
        <p:nvGrpSpPr>
          <p:cNvPr id="88" name="Group 58"/>
          <p:cNvGrpSpPr>
            <a:grpSpLocks/>
          </p:cNvGrpSpPr>
          <p:nvPr/>
        </p:nvGrpSpPr>
        <p:grpSpPr bwMode="auto">
          <a:xfrm>
            <a:off x="4800600" y="3898900"/>
            <a:ext cx="1272117" cy="1587500"/>
            <a:chOff x="3505200" y="3762375"/>
            <a:chExt cx="954088" cy="1190625"/>
          </a:xfrm>
        </p:grpSpPr>
        <p:cxnSp>
          <p:nvCxnSpPr>
            <p:cNvPr id="105" name="AutoShape 23"/>
            <p:cNvCxnSpPr>
              <a:cxnSpLocks noChangeShapeType="1"/>
            </p:cNvCxnSpPr>
            <p:nvPr/>
          </p:nvCxnSpPr>
          <p:spPr bwMode="auto">
            <a:xfrm flipH="1">
              <a:off x="3698875" y="3765550"/>
              <a:ext cx="760413" cy="822325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sp>
          <p:nvSpPr>
            <p:cNvPr id="106" name="Rectangle 7"/>
            <p:cNvSpPr>
              <a:spLocks noChangeArrowheads="1"/>
            </p:cNvSpPr>
            <p:nvPr/>
          </p:nvSpPr>
          <p:spPr bwMode="auto">
            <a:xfrm>
              <a:off x="3505200" y="4648200"/>
              <a:ext cx="381000" cy="304800"/>
            </a:xfrm>
            <a:prstGeom prst="rect">
              <a:avLst/>
            </a:prstGeom>
            <a:solidFill>
              <a:srgbClr val="E8D1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2</a:t>
              </a:r>
            </a:p>
          </p:txBody>
        </p:sp>
        <p:cxnSp>
          <p:nvCxnSpPr>
            <p:cNvPr id="107" name="AutoShape 21"/>
            <p:cNvCxnSpPr>
              <a:cxnSpLocks noChangeShapeType="1"/>
            </p:cNvCxnSpPr>
            <p:nvPr/>
          </p:nvCxnSpPr>
          <p:spPr bwMode="auto">
            <a:xfrm rot="5400000">
              <a:off x="4306094" y="3913981"/>
              <a:ext cx="304800" cy="158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123" name="Rectangle 122"/>
          <p:cNvSpPr/>
          <p:nvPr/>
        </p:nvSpPr>
        <p:spPr>
          <a:xfrm>
            <a:off x="6019800" y="4038600"/>
            <a:ext cx="20574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8" name="AutoShape 33"/>
          <p:cNvCxnSpPr>
            <a:cxnSpLocks noChangeShapeType="1"/>
          </p:cNvCxnSpPr>
          <p:nvPr/>
        </p:nvCxnSpPr>
        <p:spPr bwMode="auto">
          <a:xfrm flipH="1">
            <a:off x="6057298" y="3903133"/>
            <a:ext cx="15423" cy="1126067"/>
          </a:xfrm>
          <a:prstGeom prst="straightConnector1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 type="triangle" w="lg" len="lg"/>
          </a:ln>
        </p:spPr>
      </p:cxnSp>
      <p:sp>
        <p:nvSpPr>
          <p:cNvPr id="95" name="Oval 11"/>
          <p:cNvSpPr>
            <a:spLocks noChangeArrowheads="1"/>
          </p:cNvSpPr>
          <p:nvPr/>
        </p:nvSpPr>
        <p:spPr bwMode="auto">
          <a:xfrm>
            <a:off x="2667000" y="3352800"/>
            <a:ext cx="711200" cy="711200"/>
          </a:xfrm>
          <a:prstGeom prst="ellipse">
            <a:avLst/>
          </a:prstGeom>
          <a:solidFill>
            <a:srgbClr val="B5EDC2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96" name="AutoShape 37"/>
          <p:cNvCxnSpPr>
            <a:cxnSpLocks noChangeShapeType="1"/>
          </p:cNvCxnSpPr>
          <p:nvPr/>
        </p:nvCxnSpPr>
        <p:spPr bwMode="auto">
          <a:xfrm>
            <a:off x="6072717" y="3903133"/>
            <a:ext cx="1018116" cy="1096435"/>
          </a:xfrm>
          <a:prstGeom prst="straightConnector1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 type="triangle" w="lg" len="lg"/>
          </a:ln>
        </p:spPr>
      </p:cxnSp>
      <p:sp>
        <p:nvSpPr>
          <p:cNvPr id="93" name="Oval 11"/>
          <p:cNvSpPr>
            <a:spLocks noChangeArrowheads="1"/>
          </p:cNvSpPr>
          <p:nvPr/>
        </p:nvSpPr>
        <p:spPr bwMode="auto">
          <a:xfrm>
            <a:off x="5715000" y="3251200"/>
            <a:ext cx="711200" cy="711200"/>
          </a:xfrm>
          <a:prstGeom prst="ellipse">
            <a:avLst/>
          </a:prstGeom>
          <a:solidFill>
            <a:srgbClr val="B5EDC2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Depth-Limited Expectimax</a:t>
            </a:r>
          </a:p>
        </p:txBody>
      </p:sp>
      <p:sp>
        <p:nvSpPr>
          <p:cNvPr id="9219" name="AutoShape 27"/>
          <p:cNvSpPr>
            <a:spLocks noChangeArrowheads="1"/>
          </p:cNvSpPr>
          <p:nvPr/>
        </p:nvSpPr>
        <p:spPr bwMode="auto">
          <a:xfrm>
            <a:off x="5507038" y="1600200"/>
            <a:ext cx="285750" cy="228600"/>
          </a:xfrm>
          <a:prstGeom prst="triangle">
            <a:avLst>
              <a:gd name="adj" fmla="val 50000"/>
            </a:avLst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cxnSp>
        <p:nvCxnSpPr>
          <p:cNvPr id="9220" name="AutoShape 28"/>
          <p:cNvCxnSpPr>
            <a:cxnSpLocks noChangeShapeType="1"/>
            <a:stCxn id="9219" idx="3"/>
            <a:endCxn id="9226" idx="0"/>
          </p:cNvCxnSpPr>
          <p:nvPr/>
        </p:nvCxnSpPr>
        <p:spPr bwMode="auto">
          <a:xfrm flipH="1">
            <a:off x="5078413" y="1828800"/>
            <a:ext cx="571500" cy="4587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9221" name="AutoShape 29"/>
          <p:cNvCxnSpPr>
            <a:cxnSpLocks noChangeShapeType="1"/>
            <a:stCxn id="9219" idx="3"/>
            <a:endCxn id="9227" idx="0"/>
          </p:cNvCxnSpPr>
          <p:nvPr/>
        </p:nvCxnSpPr>
        <p:spPr bwMode="auto">
          <a:xfrm>
            <a:off x="5649913" y="1828800"/>
            <a:ext cx="573087" cy="4587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9222" name="AutoShape 30"/>
          <p:cNvCxnSpPr>
            <a:cxnSpLocks noChangeShapeType="1"/>
          </p:cNvCxnSpPr>
          <p:nvPr/>
        </p:nvCxnSpPr>
        <p:spPr bwMode="auto">
          <a:xfrm flipH="1">
            <a:off x="4791075" y="2573338"/>
            <a:ext cx="287338" cy="7461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9223" name="AutoShape 31"/>
          <p:cNvCxnSpPr>
            <a:cxnSpLocks noChangeShapeType="1"/>
          </p:cNvCxnSpPr>
          <p:nvPr/>
        </p:nvCxnSpPr>
        <p:spPr bwMode="auto">
          <a:xfrm>
            <a:off x="5078413" y="2573338"/>
            <a:ext cx="228600" cy="7461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9224" name="AutoShape 32"/>
          <p:cNvCxnSpPr>
            <a:cxnSpLocks noChangeShapeType="1"/>
          </p:cNvCxnSpPr>
          <p:nvPr/>
        </p:nvCxnSpPr>
        <p:spPr bwMode="auto">
          <a:xfrm flipH="1">
            <a:off x="5937250" y="2573338"/>
            <a:ext cx="285750" cy="7461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9225" name="AutoShape 33"/>
          <p:cNvCxnSpPr>
            <a:cxnSpLocks noChangeShapeType="1"/>
          </p:cNvCxnSpPr>
          <p:nvPr/>
        </p:nvCxnSpPr>
        <p:spPr bwMode="auto">
          <a:xfrm>
            <a:off x="6223000" y="2573338"/>
            <a:ext cx="285750" cy="7461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9226" name="Oval 34"/>
          <p:cNvSpPr>
            <a:spLocks noChangeArrowheads="1"/>
          </p:cNvSpPr>
          <p:nvPr/>
        </p:nvSpPr>
        <p:spPr bwMode="auto">
          <a:xfrm>
            <a:off x="4933950" y="2287588"/>
            <a:ext cx="287338" cy="285750"/>
          </a:xfrm>
          <a:prstGeom prst="ellipse">
            <a:avLst/>
          </a:prstGeom>
          <a:solidFill>
            <a:srgbClr val="B5EDC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9227" name="Oval 35"/>
          <p:cNvSpPr>
            <a:spLocks noChangeArrowheads="1"/>
          </p:cNvSpPr>
          <p:nvPr/>
        </p:nvSpPr>
        <p:spPr bwMode="auto">
          <a:xfrm>
            <a:off x="6080125" y="2287588"/>
            <a:ext cx="285750" cy="285750"/>
          </a:xfrm>
          <a:prstGeom prst="ellipse">
            <a:avLst/>
          </a:prstGeom>
          <a:solidFill>
            <a:srgbClr val="B5EDC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pic>
        <p:nvPicPr>
          <p:cNvPr id="9228" name="Picture 3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05625" y="2287588"/>
            <a:ext cx="257175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9" name="Picture 3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15150" y="3376613"/>
            <a:ext cx="234950" cy="211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30" name="Picture 3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91338" y="1600200"/>
            <a:ext cx="257175" cy="2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31" name="Oval 40"/>
          <p:cNvSpPr>
            <a:spLocks noChangeArrowheads="1"/>
          </p:cNvSpPr>
          <p:nvPr/>
        </p:nvSpPr>
        <p:spPr bwMode="auto">
          <a:xfrm>
            <a:off x="5221288" y="3319463"/>
            <a:ext cx="285750" cy="285750"/>
          </a:xfrm>
          <a:prstGeom prst="ellipse">
            <a:avLst/>
          </a:prstGeom>
          <a:solidFill>
            <a:srgbClr val="B5EDC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9232" name="Oval 41"/>
          <p:cNvSpPr>
            <a:spLocks noChangeArrowheads="1"/>
          </p:cNvSpPr>
          <p:nvPr/>
        </p:nvSpPr>
        <p:spPr bwMode="auto">
          <a:xfrm>
            <a:off x="5792788" y="3319463"/>
            <a:ext cx="287337" cy="285750"/>
          </a:xfrm>
          <a:prstGeom prst="ellipse">
            <a:avLst/>
          </a:prstGeom>
          <a:solidFill>
            <a:srgbClr val="B5EDC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9233" name="Oval 42"/>
          <p:cNvSpPr>
            <a:spLocks noChangeArrowheads="1"/>
          </p:cNvSpPr>
          <p:nvPr/>
        </p:nvSpPr>
        <p:spPr bwMode="auto">
          <a:xfrm>
            <a:off x="6365875" y="3319463"/>
            <a:ext cx="287338" cy="285750"/>
          </a:xfrm>
          <a:prstGeom prst="ellipse">
            <a:avLst/>
          </a:prstGeom>
          <a:solidFill>
            <a:srgbClr val="B5EDC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cxnSp>
        <p:nvCxnSpPr>
          <p:cNvPr id="9234" name="AutoShape 43"/>
          <p:cNvCxnSpPr>
            <a:cxnSpLocks noChangeShapeType="1"/>
          </p:cNvCxnSpPr>
          <p:nvPr/>
        </p:nvCxnSpPr>
        <p:spPr bwMode="auto">
          <a:xfrm>
            <a:off x="4800600" y="3581400"/>
            <a:ext cx="285750" cy="7461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9235" name="Line 44"/>
          <p:cNvSpPr>
            <a:spLocks noChangeShapeType="1"/>
          </p:cNvSpPr>
          <p:nvPr/>
        </p:nvSpPr>
        <p:spPr bwMode="auto">
          <a:xfrm flipH="1">
            <a:off x="4572000" y="3581400"/>
            <a:ext cx="228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9236" name="AutoShape 45"/>
          <p:cNvSpPr>
            <a:spLocks noChangeArrowheads="1"/>
          </p:cNvSpPr>
          <p:nvPr/>
        </p:nvSpPr>
        <p:spPr bwMode="auto">
          <a:xfrm>
            <a:off x="4419600" y="4343400"/>
            <a:ext cx="285750" cy="228600"/>
          </a:xfrm>
          <a:prstGeom prst="triangle">
            <a:avLst>
              <a:gd name="adj" fmla="val 50000"/>
            </a:avLst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pic>
        <p:nvPicPr>
          <p:cNvPr id="9237" name="Picture 4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05625" y="4343400"/>
            <a:ext cx="257175" cy="2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238" name="AutoShape 47"/>
          <p:cNvCxnSpPr>
            <a:cxnSpLocks noChangeShapeType="1"/>
          </p:cNvCxnSpPr>
          <p:nvPr/>
        </p:nvCxnSpPr>
        <p:spPr bwMode="auto">
          <a:xfrm rot="16200000" flipH="1">
            <a:off x="4478338" y="4665662"/>
            <a:ext cx="304800" cy="1174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9239" name="Oval 39"/>
          <p:cNvSpPr>
            <a:spLocks noChangeArrowheads="1"/>
          </p:cNvSpPr>
          <p:nvPr/>
        </p:nvSpPr>
        <p:spPr bwMode="auto">
          <a:xfrm>
            <a:off x="4648200" y="3319463"/>
            <a:ext cx="285750" cy="285750"/>
          </a:xfrm>
          <a:prstGeom prst="ellipse">
            <a:avLst/>
          </a:prstGeom>
          <a:solidFill>
            <a:srgbClr val="B5EDC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9240" name="AutoShape 45"/>
          <p:cNvSpPr>
            <a:spLocks noChangeArrowheads="1"/>
          </p:cNvSpPr>
          <p:nvPr/>
        </p:nvSpPr>
        <p:spPr bwMode="auto">
          <a:xfrm>
            <a:off x="4972050" y="4343400"/>
            <a:ext cx="285750" cy="228600"/>
          </a:xfrm>
          <a:prstGeom prst="triangle">
            <a:avLst>
              <a:gd name="adj" fmla="val 50000"/>
            </a:avLst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cxnSp>
        <p:nvCxnSpPr>
          <p:cNvPr id="9241" name="AutoShape 47"/>
          <p:cNvCxnSpPr>
            <a:cxnSpLocks noChangeShapeType="1"/>
          </p:cNvCxnSpPr>
          <p:nvPr/>
        </p:nvCxnSpPr>
        <p:spPr bwMode="auto">
          <a:xfrm rot="16200000" flipH="1">
            <a:off x="5035550" y="4654550"/>
            <a:ext cx="304800" cy="1397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9242" name="Line 48"/>
          <p:cNvSpPr>
            <a:spLocks noChangeShapeType="1"/>
          </p:cNvSpPr>
          <p:nvPr/>
        </p:nvSpPr>
        <p:spPr bwMode="auto">
          <a:xfrm flipH="1">
            <a:off x="5029200" y="4572000"/>
            <a:ext cx="889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9243" name="TextBox 33"/>
          <p:cNvSpPr txBox="1">
            <a:spLocks noChangeArrowheads="1"/>
          </p:cNvSpPr>
          <p:nvPr/>
        </p:nvSpPr>
        <p:spPr bwMode="auto">
          <a:xfrm>
            <a:off x="5756275" y="4267200"/>
            <a:ext cx="3488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Calibri"/>
                <a:cs typeface="Calibri"/>
              </a:rPr>
              <a:t>…</a:t>
            </a:r>
          </a:p>
        </p:txBody>
      </p:sp>
      <p:sp>
        <p:nvSpPr>
          <p:cNvPr id="9244" name="TextBox 34"/>
          <p:cNvSpPr txBox="1">
            <a:spLocks noChangeArrowheads="1"/>
          </p:cNvSpPr>
          <p:nvPr/>
        </p:nvSpPr>
        <p:spPr bwMode="auto">
          <a:xfrm>
            <a:off x="4918075" y="5105400"/>
            <a:ext cx="3488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Calibri"/>
                <a:cs typeface="Calibri"/>
              </a:rPr>
              <a:t>…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343400" y="5638800"/>
            <a:ext cx="762000" cy="533400"/>
          </a:xfrm>
          <a:prstGeom prst="rect">
            <a:avLst/>
          </a:prstGeom>
          <a:solidFill>
            <a:srgbClr val="E8D1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492</a:t>
            </a:r>
          </a:p>
        </p:txBody>
      </p:sp>
      <p:sp>
        <p:nvSpPr>
          <p:cNvPr id="9246" name="Rectangle 38"/>
          <p:cNvSpPr>
            <a:spLocks noChangeArrowheads="1"/>
          </p:cNvSpPr>
          <p:nvPr/>
        </p:nvSpPr>
        <p:spPr bwMode="auto">
          <a:xfrm>
            <a:off x="5334000" y="5638800"/>
            <a:ext cx="762000" cy="533400"/>
          </a:xfrm>
          <a:prstGeom prst="rect">
            <a:avLst/>
          </a:prstGeom>
          <a:solidFill>
            <a:srgbClr val="E8D1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362</a:t>
            </a:r>
          </a:p>
        </p:txBody>
      </p:sp>
      <p:sp>
        <p:nvSpPr>
          <p:cNvPr id="9247" name="TextBox 40"/>
          <p:cNvSpPr txBox="1">
            <a:spLocks noChangeArrowheads="1"/>
          </p:cNvSpPr>
          <p:nvPr/>
        </p:nvSpPr>
        <p:spPr bwMode="auto">
          <a:xfrm>
            <a:off x="6213475" y="5649913"/>
            <a:ext cx="3488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Calibri"/>
                <a:cs typeface="Calibri"/>
              </a:rPr>
              <a:t>…</a:t>
            </a:r>
          </a:p>
        </p:txBody>
      </p:sp>
      <p:sp>
        <p:nvSpPr>
          <p:cNvPr id="43" name="Freeform 42"/>
          <p:cNvSpPr/>
          <p:nvPr/>
        </p:nvSpPr>
        <p:spPr>
          <a:xfrm>
            <a:off x="4421188" y="4589463"/>
            <a:ext cx="346075" cy="1036637"/>
          </a:xfrm>
          <a:custGeom>
            <a:avLst/>
            <a:gdLst>
              <a:gd name="connsiteX0" fmla="*/ 122829 w 354842"/>
              <a:gd name="connsiteY0" fmla="*/ 0 h 1037230"/>
              <a:gd name="connsiteX1" fmla="*/ 0 w 354842"/>
              <a:gd name="connsiteY1" fmla="*/ 191068 h 1037230"/>
              <a:gd name="connsiteX2" fmla="*/ 122829 w 354842"/>
              <a:gd name="connsiteY2" fmla="*/ 545910 h 1037230"/>
              <a:gd name="connsiteX3" fmla="*/ 327546 w 354842"/>
              <a:gd name="connsiteY3" fmla="*/ 832513 h 1037230"/>
              <a:gd name="connsiteX4" fmla="*/ 286603 w 354842"/>
              <a:gd name="connsiteY4" fmla="*/ 1037230 h 1037230"/>
              <a:gd name="connsiteX0" fmla="*/ 122829 w 354842"/>
              <a:gd name="connsiteY0" fmla="*/ 0 h 1037230"/>
              <a:gd name="connsiteX1" fmla="*/ 0 w 354842"/>
              <a:gd name="connsiteY1" fmla="*/ 419668 h 1037230"/>
              <a:gd name="connsiteX2" fmla="*/ 122829 w 354842"/>
              <a:gd name="connsiteY2" fmla="*/ 545910 h 1037230"/>
              <a:gd name="connsiteX3" fmla="*/ 327546 w 354842"/>
              <a:gd name="connsiteY3" fmla="*/ 832513 h 1037230"/>
              <a:gd name="connsiteX4" fmla="*/ 286603 w 354842"/>
              <a:gd name="connsiteY4" fmla="*/ 1037230 h 1037230"/>
              <a:gd name="connsiteX0" fmla="*/ 148229 w 355220"/>
              <a:gd name="connsiteY0" fmla="*/ 0 h 1037230"/>
              <a:gd name="connsiteX1" fmla="*/ 25400 w 355220"/>
              <a:gd name="connsiteY1" fmla="*/ 419668 h 1037230"/>
              <a:gd name="connsiteX2" fmla="*/ 300629 w 355220"/>
              <a:gd name="connsiteY2" fmla="*/ 545910 h 1037230"/>
              <a:gd name="connsiteX3" fmla="*/ 352946 w 355220"/>
              <a:gd name="connsiteY3" fmla="*/ 832513 h 1037230"/>
              <a:gd name="connsiteX4" fmla="*/ 312003 w 355220"/>
              <a:gd name="connsiteY4" fmla="*/ 1037230 h 1037230"/>
              <a:gd name="connsiteX0" fmla="*/ 148229 w 346122"/>
              <a:gd name="connsiteY0" fmla="*/ 0 h 1037230"/>
              <a:gd name="connsiteX1" fmla="*/ 25400 w 346122"/>
              <a:gd name="connsiteY1" fmla="*/ 419668 h 1037230"/>
              <a:gd name="connsiteX2" fmla="*/ 300629 w 346122"/>
              <a:gd name="connsiteY2" fmla="*/ 545910 h 1037230"/>
              <a:gd name="connsiteX3" fmla="*/ 200546 w 346122"/>
              <a:gd name="connsiteY3" fmla="*/ 832513 h 1037230"/>
              <a:gd name="connsiteX4" fmla="*/ 312003 w 346122"/>
              <a:gd name="connsiteY4" fmla="*/ 1037230 h 1037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6122" h="1037230">
                <a:moveTo>
                  <a:pt x="148229" y="0"/>
                </a:moveTo>
                <a:cubicBezTo>
                  <a:pt x="86814" y="50041"/>
                  <a:pt x="0" y="328683"/>
                  <a:pt x="25400" y="419668"/>
                </a:cubicBezTo>
                <a:cubicBezTo>
                  <a:pt x="50800" y="510653"/>
                  <a:pt x="271438" y="477103"/>
                  <a:pt x="300629" y="545910"/>
                </a:cubicBezTo>
                <a:cubicBezTo>
                  <a:pt x="329820" y="614718"/>
                  <a:pt x="198650" y="750626"/>
                  <a:pt x="200546" y="832513"/>
                </a:cubicBezTo>
                <a:cubicBezTo>
                  <a:pt x="202442" y="914400"/>
                  <a:pt x="346122" y="975815"/>
                  <a:pt x="312003" y="1037230"/>
                </a:cubicBezTo>
              </a:path>
            </a:pathLst>
          </a:cu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Calibri"/>
              <a:cs typeface="Calibri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343400" y="4343400"/>
            <a:ext cx="457200" cy="381000"/>
          </a:xfrm>
          <a:prstGeom prst="rect">
            <a:avLst/>
          </a:prstGeom>
          <a:solidFill>
            <a:srgbClr val="E8D1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400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953000" y="4343400"/>
            <a:ext cx="457200" cy="381000"/>
          </a:xfrm>
          <a:prstGeom prst="rect">
            <a:avLst/>
          </a:prstGeom>
          <a:solidFill>
            <a:srgbClr val="E8D1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300</a:t>
            </a:r>
          </a:p>
        </p:txBody>
      </p:sp>
      <p:sp>
        <p:nvSpPr>
          <p:cNvPr id="42" name="Rounded Rectangular Callout 41"/>
          <p:cNvSpPr/>
          <p:nvPr/>
        </p:nvSpPr>
        <p:spPr>
          <a:xfrm>
            <a:off x="5638800" y="3962400"/>
            <a:ext cx="2133600" cy="1600200"/>
          </a:xfrm>
          <a:prstGeom prst="wedgeRoundRectCallout">
            <a:avLst>
              <a:gd name="adj1" fmla="val -59213"/>
              <a:gd name="adj2" fmla="val -17670"/>
              <a:gd name="adj3" fmla="val 16667"/>
            </a:avLst>
          </a:prstGeom>
          <a:ln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Calibri"/>
                <a:cs typeface="Calibri"/>
              </a:rPr>
              <a:t>Estimate of true </a:t>
            </a:r>
            <a:r>
              <a:rPr lang="en-US" dirty="0" err="1">
                <a:latin typeface="Calibri"/>
                <a:cs typeface="Calibri"/>
              </a:rPr>
              <a:t>expectimax</a:t>
            </a:r>
            <a:r>
              <a:rPr lang="en-US" dirty="0">
                <a:latin typeface="Calibri"/>
                <a:cs typeface="Calibri"/>
              </a:rPr>
              <a:t> value (which would require a lot of work to compute)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40" grpId="0" animBg="1"/>
      <p:bldP spid="4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63700" y="1524000"/>
            <a:ext cx="4065899" cy="4654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Probabilities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82000" y="3048000"/>
            <a:ext cx="1662739" cy="156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28333" y="1356197"/>
            <a:ext cx="1535600" cy="159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82318" y="4826203"/>
            <a:ext cx="1554162" cy="1769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Reminder: Probabilities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000" dirty="0"/>
              <a:t>A </a:t>
            </a:r>
            <a:r>
              <a:rPr lang="en-US" sz="2000" dirty="0">
                <a:solidFill>
                  <a:srgbClr val="CC0000"/>
                </a:solidFill>
              </a:rPr>
              <a:t>random variable</a:t>
            </a:r>
            <a:r>
              <a:rPr lang="en-US" sz="2000" dirty="0"/>
              <a:t> represents an event whose outcome is unknown</a:t>
            </a:r>
          </a:p>
          <a:p>
            <a:pPr>
              <a:lnSpc>
                <a:spcPct val="80000"/>
              </a:lnSpc>
            </a:pPr>
            <a:r>
              <a:rPr lang="en-US" sz="2000" dirty="0"/>
              <a:t>A </a:t>
            </a:r>
            <a:r>
              <a:rPr lang="en-US" sz="2000" dirty="0">
                <a:solidFill>
                  <a:srgbClr val="CC0000"/>
                </a:solidFill>
              </a:rPr>
              <a:t>probability distribution</a:t>
            </a:r>
            <a:r>
              <a:rPr lang="en-US" sz="2000" dirty="0"/>
              <a:t> is an assignment of weights to outcomes</a:t>
            </a:r>
          </a:p>
          <a:p>
            <a:pPr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000" dirty="0"/>
              <a:t>Example: Traffic on freeway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Random variable: T = whether there’s traffic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Outcomes: T in {none, light, heavy}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Distribution: P(T=none) = 0.25, P(T=light) = 0.50, P(T=heavy) = 0.25</a:t>
            </a:r>
          </a:p>
          <a:p>
            <a:pPr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000" dirty="0"/>
              <a:t>Some laws of probability (more later):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Probabilities are always non-negative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Probabilities over all possible outcomes sum to one</a:t>
            </a:r>
          </a:p>
          <a:p>
            <a:pPr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000" dirty="0"/>
              <a:t>As we get more evidence, probabilities may change: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P(T=heavy) = 0.25, P(T=heavy | Hour=8am) = 0.60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We’ll talk about methods for reasoning and updating probabilities later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87000" y="1905000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alibri" pitchFamily="34" charset="0"/>
              </a:rPr>
              <a:t>0.25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287000" y="3657600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alibri" pitchFamily="34" charset="0"/>
              </a:rPr>
              <a:t>0.50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7000" y="5511225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alibri" pitchFamily="34" charset="0"/>
              </a:rPr>
              <a:t>0.25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71519" y="4826203"/>
            <a:ext cx="1554162" cy="1726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76800" y="4800600"/>
            <a:ext cx="1643063" cy="1549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371600"/>
            <a:ext cx="89154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600" dirty="0"/>
              <a:t>The expected value of a function of a random variable is the average, weighted by the probability distribution over outcomes</a:t>
            </a:r>
          </a:p>
          <a:p>
            <a:pPr lvl="4">
              <a:lnSpc>
                <a:spcPct val="90000"/>
              </a:lnSpc>
            </a:pPr>
            <a:endParaRPr lang="en-US" sz="1600" dirty="0"/>
          </a:p>
          <a:p>
            <a:pPr>
              <a:lnSpc>
                <a:spcPct val="90000"/>
              </a:lnSpc>
            </a:pPr>
            <a:r>
              <a:rPr lang="en-US" sz="2600" dirty="0"/>
              <a:t>Example: How long to get to the airport?</a:t>
            </a:r>
          </a:p>
          <a:p>
            <a:pPr lvl="1">
              <a:lnSpc>
                <a:spcPct val="90000"/>
              </a:lnSpc>
            </a:pPr>
            <a:endParaRPr lang="en-US" sz="2000" dirty="0"/>
          </a:p>
          <a:p>
            <a:pPr lvl="2">
              <a:lnSpc>
                <a:spcPct val="90000"/>
              </a:lnSpc>
            </a:pPr>
            <a:endParaRPr lang="en-US" sz="2000" dirty="0"/>
          </a:p>
        </p:txBody>
      </p:sp>
      <p:pic>
        <p:nvPicPr>
          <p:cNvPr id="30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80963" y="4813148"/>
            <a:ext cx="1535600" cy="159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07076" y="1212791"/>
            <a:ext cx="3108698" cy="1987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Reminder: Expectations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97824" y="4229833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0.25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83824" y="4229833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0.50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69824" y="4229833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0.25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1824" y="4229833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Probability: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97824" y="3544033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20 min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83824" y="3544033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30 min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69824" y="3544033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60 min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11824" y="3544033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Time:</a:t>
            </a:r>
          </a:p>
        </p:txBody>
      </p:sp>
      <p:sp>
        <p:nvSpPr>
          <p:cNvPr id="19" name="Right Arrow 18"/>
          <p:cNvSpPr/>
          <p:nvPr/>
        </p:nvSpPr>
        <p:spPr>
          <a:xfrm>
            <a:off x="8991600" y="3686253"/>
            <a:ext cx="838200" cy="914400"/>
          </a:xfrm>
          <a:prstGeom prst="rightArrow">
            <a:avLst/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210800" y="3848833"/>
            <a:ext cx="121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35 min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276600" y="3914853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x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562600" y="3914853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x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848600" y="3914853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x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19600" y="3762453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libri"/>
                <a:cs typeface="Calibri"/>
              </a:rPr>
              <a:t>+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29400" y="3762453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libri"/>
                <a:cs typeface="Calibri"/>
              </a:rPr>
              <a:t>+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4" grpId="0"/>
      <p:bldP spid="15" grpId="0"/>
      <p:bldP spid="16" grpId="0"/>
      <p:bldP spid="17" grpId="0"/>
      <p:bldP spid="18" grpId="0"/>
      <p:bldP spid="19" grpId="0" animBg="1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7239000" cy="45259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In </a:t>
            </a:r>
            <a:r>
              <a:rPr lang="en-US" sz="2400" dirty="0" err="1">
                <a:latin typeface="Calibri"/>
                <a:cs typeface="Calibri"/>
              </a:rPr>
              <a:t>expectimax</a:t>
            </a:r>
            <a:r>
              <a:rPr lang="en-US" sz="2400" dirty="0">
                <a:latin typeface="Calibri"/>
                <a:cs typeface="Calibri"/>
              </a:rPr>
              <a:t> search, we have a probabilistic model of how the opponent (or environment) will behave in any state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Model could be a simple uniform distribution (roll a die)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Model could be sophisticated and require a great deal of computation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We have a chance node for any outcome out of our control: opponent or environment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The model might say that adversarial actions are likely!</a:t>
            </a:r>
          </a:p>
          <a:p>
            <a:pPr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For now, assume each chance node magically comes along with probabilities that specify the distribution over its outcomes</a:t>
            </a: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cs typeface="Calibri"/>
              </a:rPr>
              <a:t>What Probabilities to Use?</a:t>
            </a:r>
          </a:p>
        </p:txBody>
      </p:sp>
      <p:grpSp>
        <p:nvGrpSpPr>
          <p:cNvPr id="11268" name="Group 50"/>
          <p:cNvGrpSpPr>
            <a:grpSpLocks/>
          </p:cNvGrpSpPr>
          <p:nvPr/>
        </p:nvGrpSpPr>
        <p:grpSpPr bwMode="auto">
          <a:xfrm>
            <a:off x="8382000" y="1676400"/>
            <a:ext cx="2819400" cy="3733800"/>
            <a:chOff x="3408" y="1248"/>
            <a:chExt cx="1776" cy="2352"/>
          </a:xfrm>
        </p:grpSpPr>
        <p:sp>
          <p:nvSpPr>
            <p:cNvPr id="11271" name="AutoShape 27"/>
            <p:cNvSpPr>
              <a:spLocks noChangeArrowheads="1"/>
            </p:cNvSpPr>
            <p:nvPr/>
          </p:nvSpPr>
          <p:spPr bwMode="auto">
            <a:xfrm>
              <a:off x="4141" y="1248"/>
              <a:ext cx="180" cy="144"/>
            </a:xfrm>
            <a:prstGeom prst="triangle">
              <a:avLst>
                <a:gd name="adj" fmla="val 50000"/>
              </a:avLst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cxnSp>
          <p:nvCxnSpPr>
            <p:cNvPr id="11272" name="AutoShape 28"/>
            <p:cNvCxnSpPr>
              <a:cxnSpLocks noChangeShapeType="1"/>
              <a:stCxn id="11271" idx="3"/>
              <a:endCxn id="11278" idx="0"/>
            </p:cNvCxnSpPr>
            <p:nvPr/>
          </p:nvCxnSpPr>
          <p:spPr bwMode="auto">
            <a:xfrm flipH="1">
              <a:off x="3871" y="1392"/>
              <a:ext cx="360" cy="28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1273" name="AutoShape 29"/>
            <p:cNvCxnSpPr>
              <a:cxnSpLocks noChangeShapeType="1"/>
              <a:stCxn id="11271" idx="3"/>
              <a:endCxn id="11279" idx="0"/>
            </p:cNvCxnSpPr>
            <p:nvPr/>
          </p:nvCxnSpPr>
          <p:spPr bwMode="auto">
            <a:xfrm>
              <a:off x="4231" y="1392"/>
              <a:ext cx="361" cy="28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1274" name="AutoShape 30"/>
            <p:cNvCxnSpPr>
              <a:cxnSpLocks noChangeShapeType="1"/>
            </p:cNvCxnSpPr>
            <p:nvPr/>
          </p:nvCxnSpPr>
          <p:spPr bwMode="auto">
            <a:xfrm flipH="1">
              <a:off x="3690" y="1861"/>
              <a:ext cx="181" cy="47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1275" name="AutoShape 31"/>
            <p:cNvCxnSpPr>
              <a:cxnSpLocks noChangeShapeType="1"/>
            </p:cNvCxnSpPr>
            <p:nvPr/>
          </p:nvCxnSpPr>
          <p:spPr bwMode="auto">
            <a:xfrm>
              <a:off x="3871" y="1861"/>
              <a:ext cx="144" cy="47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1276" name="AutoShape 32"/>
            <p:cNvCxnSpPr>
              <a:cxnSpLocks noChangeShapeType="1"/>
            </p:cNvCxnSpPr>
            <p:nvPr/>
          </p:nvCxnSpPr>
          <p:spPr bwMode="auto">
            <a:xfrm flipH="1">
              <a:off x="4412" y="1861"/>
              <a:ext cx="180" cy="47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1277" name="AutoShape 33"/>
            <p:cNvCxnSpPr>
              <a:cxnSpLocks noChangeShapeType="1"/>
            </p:cNvCxnSpPr>
            <p:nvPr/>
          </p:nvCxnSpPr>
          <p:spPr bwMode="auto">
            <a:xfrm>
              <a:off x="4592" y="1861"/>
              <a:ext cx="180" cy="47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1278" name="Oval 34"/>
            <p:cNvSpPr>
              <a:spLocks noChangeArrowheads="1"/>
            </p:cNvSpPr>
            <p:nvPr/>
          </p:nvSpPr>
          <p:spPr bwMode="auto">
            <a:xfrm>
              <a:off x="3780" y="1681"/>
              <a:ext cx="181" cy="18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1279" name="Oval 35"/>
            <p:cNvSpPr>
              <a:spLocks noChangeArrowheads="1"/>
            </p:cNvSpPr>
            <p:nvPr/>
          </p:nvSpPr>
          <p:spPr bwMode="auto">
            <a:xfrm>
              <a:off x="4502" y="1681"/>
              <a:ext cx="180" cy="18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pic>
          <p:nvPicPr>
            <p:cNvPr id="11280" name="Picture 3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022" y="1681"/>
              <a:ext cx="162" cy="1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281" name="Picture 3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28" y="2367"/>
              <a:ext cx="148" cy="1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282" name="Picture 3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13" y="1248"/>
              <a:ext cx="162" cy="1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283" name="Oval 40"/>
            <p:cNvSpPr>
              <a:spLocks noChangeArrowheads="1"/>
            </p:cNvSpPr>
            <p:nvPr/>
          </p:nvSpPr>
          <p:spPr bwMode="auto">
            <a:xfrm>
              <a:off x="3961" y="2331"/>
              <a:ext cx="180" cy="18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1284" name="Oval 41"/>
            <p:cNvSpPr>
              <a:spLocks noChangeArrowheads="1"/>
            </p:cNvSpPr>
            <p:nvPr/>
          </p:nvSpPr>
          <p:spPr bwMode="auto">
            <a:xfrm>
              <a:off x="4321" y="2331"/>
              <a:ext cx="181" cy="18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1285" name="Oval 42"/>
            <p:cNvSpPr>
              <a:spLocks noChangeArrowheads="1"/>
            </p:cNvSpPr>
            <p:nvPr/>
          </p:nvSpPr>
          <p:spPr bwMode="auto">
            <a:xfrm>
              <a:off x="4682" y="2331"/>
              <a:ext cx="181" cy="18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cxnSp>
          <p:nvCxnSpPr>
            <p:cNvPr id="11286" name="AutoShape 43"/>
            <p:cNvCxnSpPr>
              <a:cxnSpLocks noChangeShapeType="1"/>
            </p:cNvCxnSpPr>
            <p:nvPr/>
          </p:nvCxnSpPr>
          <p:spPr bwMode="auto">
            <a:xfrm>
              <a:off x="3696" y="2496"/>
              <a:ext cx="180" cy="47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1287" name="Line 44"/>
            <p:cNvSpPr>
              <a:spLocks noChangeShapeType="1"/>
            </p:cNvSpPr>
            <p:nvPr/>
          </p:nvSpPr>
          <p:spPr bwMode="auto">
            <a:xfrm flipH="1">
              <a:off x="3552" y="2496"/>
              <a:ext cx="144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1288" name="AutoShape 45"/>
            <p:cNvSpPr>
              <a:spLocks noChangeArrowheads="1"/>
            </p:cNvSpPr>
            <p:nvPr/>
          </p:nvSpPr>
          <p:spPr bwMode="auto">
            <a:xfrm>
              <a:off x="3456" y="2976"/>
              <a:ext cx="180" cy="144"/>
            </a:xfrm>
            <a:prstGeom prst="triangle">
              <a:avLst>
                <a:gd name="adj" fmla="val 50000"/>
              </a:avLst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pic>
          <p:nvPicPr>
            <p:cNvPr id="11289" name="Picture 4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22" y="2976"/>
              <a:ext cx="162" cy="1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1290" name="AutoShape 47"/>
            <p:cNvCxnSpPr>
              <a:cxnSpLocks noChangeShapeType="1"/>
            </p:cNvCxnSpPr>
            <p:nvPr/>
          </p:nvCxnSpPr>
          <p:spPr bwMode="auto">
            <a:xfrm>
              <a:off x="3552" y="3120"/>
              <a:ext cx="180" cy="47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1291" name="Line 48"/>
            <p:cNvSpPr>
              <a:spLocks noChangeShapeType="1"/>
            </p:cNvSpPr>
            <p:nvPr/>
          </p:nvSpPr>
          <p:spPr bwMode="auto">
            <a:xfrm flipH="1">
              <a:off x="3408" y="3120"/>
              <a:ext cx="144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1292" name="Oval 39"/>
            <p:cNvSpPr>
              <a:spLocks noChangeArrowheads="1"/>
            </p:cNvSpPr>
            <p:nvPr/>
          </p:nvSpPr>
          <p:spPr bwMode="auto">
            <a:xfrm>
              <a:off x="3600" y="2331"/>
              <a:ext cx="180" cy="18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</p:grpSp>
      <p:sp>
        <p:nvSpPr>
          <p:cNvPr id="11269" name="Text Box 51"/>
          <p:cNvSpPr txBox="1">
            <a:spLocks noChangeArrowheads="1"/>
          </p:cNvSpPr>
          <p:nvPr/>
        </p:nvSpPr>
        <p:spPr bwMode="auto">
          <a:xfrm>
            <a:off x="8077200" y="5715000"/>
            <a:ext cx="38862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dirty="0">
                <a:solidFill>
                  <a:srgbClr val="CC0000"/>
                </a:solidFill>
                <a:latin typeface="Calibri"/>
                <a:cs typeface="Calibri"/>
              </a:rPr>
              <a:t>Having a probabilistic belief about another agent’s action does not mean that the agent is flipping any coins!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46706" y="1519387"/>
            <a:ext cx="2206625" cy="2273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Quiz: Informed Probabilities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Let’s say you know that your opponent is actually running a depth 2 </a:t>
            </a:r>
            <a:r>
              <a:rPr lang="en-US" sz="2400" dirty="0" err="1"/>
              <a:t>minimax</a:t>
            </a:r>
            <a:r>
              <a:rPr lang="en-US" sz="2400" dirty="0"/>
              <a:t>, using the result 80% of the time, and moving randomly otherwise</a:t>
            </a:r>
          </a:p>
          <a:p>
            <a:r>
              <a:rPr lang="en-US" sz="2400" dirty="0"/>
              <a:t>Question: What tree search should you use?  </a:t>
            </a:r>
          </a:p>
          <a:p>
            <a:endParaRPr lang="en-US" sz="2400" dirty="0"/>
          </a:p>
        </p:txBody>
      </p:sp>
      <p:sp>
        <p:nvSpPr>
          <p:cNvPr id="29" name="Cloud Callout 28"/>
          <p:cNvSpPr/>
          <p:nvPr/>
        </p:nvSpPr>
        <p:spPr>
          <a:xfrm>
            <a:off x="533400" y="3352800"/>
            <a:ext cx="2286000" cy="2362200"/>
          </a:xfrm>
          <a:prstGeom prst="cloudCallout">
            <a:avLst>
              <a:gd name="adj1" fmla="val 85321"/>
              <a:gd name="adj2" fmla="val -25814"/>
            </a:avLst>
          </a:prstGeom>
          <a:solidFill>
            <a:srgbClr val="B5EDC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5" name="Group 84"/>
          <p:cNvGrpSpPr/>
          <p:nvPr/>
        </p:nvGrpSpPr>
        <p:grpSpPr>
          <a:xfrm>
            <a:off x="914400" y="3886200"/>
            <a:ext cx="1524000" cy="943442"/>
            <a:chOff x="7620000" y="2801226"/>
            <a:chExt cx="3352800" cy="2075574"/>
          </a:xfrm>
        </p:grpSpPr>
        <p:sp>
          <p:nvSpPr>
            <p:cNvPr id="40" name="AutoShape 5"/>
            <p:cNvSpPr>
              <a:spLocks noChangeArrowheads="1"/>
            </p:cNvSpPr>
            <p:nvPr/>
          </p:nvSpPr>
          <p:spPr bwMode="auto">
            <a:xfrm>
              <a:off x="8229600" y="34290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41" name="AutoShape 6"/>
            <p:cNvSpPr>
              <a:spLocks noChangeArrowheads="1"/>
            </p:cNvSpPr>
            <p:nvPr/>
          </p:nvSpPr>
          <p:spPr bwMode="auto">
            <a:xfrm rot="10800000">
              <a:off x="7848600" y="40386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42" name="AutoShape 7"/>
            <p:cNvSpPr>
              <a:spLocks noChangeArrowheads="1"/>
            </p:cNvSpPr>
            <p:nvPr/>
          </p:nvSpPr>
          <p:spPr bwMode="auto">
            <a:xfrm rot="10800000">
              <a:off x="8610600" y="40386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cxnSp>
          <p:nvCxnSpPr>
            <p:cNvPr id="43" name="AutoShape 12"/>
            <p:cNvCxnSpPr>
              <a:cxnSpLocks noChangeShapeType="1"/>
              <a:stCxn id="40" idx="3"/>
              <a:endCxn id="41" idx="3"/>
            </p:cNvCxnSpPr>
            <p:nvPr/>
          </p:nvCxnSpPr>
          <p:spPr bwMode="auto">
            <a:xfrm flipH="1">
              <a:off x="8039100" y="3733800"/>
              <a:ext cx="381000" cy="304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44" name="AutoShape 13"/>
            <p:cNvCxnSpPr>
              <a:cxnSpLocks noChangeShapeType="1"/>
              <a:stCxn id="40" idx="3"/>
              <a:endCxn id="42" idx="3"/>
            </p:cNvCxnSpPr>
            <p:nvPr/>
          </p:nvCxnSpPr>
          <p:spPr bwMode="auto">
            <a:xfrm>
              <a:off x="8420100" y="3733800"/>
              <a:ext cx="381000" cy="304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49" name="AutoShape 5"/>
            <p:cNvSpPr>
              <a:spLocks noChangeArrowheads="1"/>
            </p:cNvSpPr>
            <p:nvPr/>
          </p:nvSpPr>
          <p:spPr bwMode="auto">
            <a:xfrm>
              <a:off x="9982200" y="34290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50" name="AutoShape 6"/>
            <p:cNvSpPr>
              <a:spLocks noChangeArrowheads="1"/>
            </p:cNvSpPr>
            <p:nvPr/>
          </p:nvSpPr>
          <p:spPr bwMode="auto">
            <a:xfrm rot="10800000">
              <a:off x="9601200" y="40386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51" name="AutoShape 7"/>
            <p:cNvSpPr>
              <a:spLocks noChangeArrowheads="1"/>
            </p:cNvSpPr>
            <p:nvPr/>
          </p:nvSpPr>
          <p:spPr bwMode="auto">
            <a:xfrm rot="10800000">
              <a:off x="10363200" y="40386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cxnSp>
          <p:nvCxnSpPr>
            <p:cNvPr id="52" name="AutoShape 12"/>
            <p:cNvCxnSpPr>
              <a:cxnSpLocks noChangeShapeType="1"/>
              <a:stCxn id="49" idx="3"/>
              <a:endCxn id="50" idx="3"/>
            </p:cNvCxnSpPr>
            <p:nvPr/>
          </p:nvCxnSpPr>
          <p:spPr bwMode="auto">
            <a:xfrm flipH="1">
              <a:off x="9791700" y="3733800"/>
              <a:ext cx="381000" cy="304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53" name="AutoShape 13"/>
            <p:cNvCxnSpPr>
              <a:cxnSpLocks noChangeShapeType="1"/>
              <a:stCxn id="49" idx="3"/>
              <a:endCxn id="51" idx="3"/>
            </p:cNvCxnSpPr>
            <p:nvPr/>
          </p:nvCxnSpPr>
          <p:spPr bwMode="auto">
            <a:xfrm>
              <a:off x="10172700" y="3733800"/>
              <a:ext cx="381000" cy="304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54" name="AutoShape 12"/>
            <p:cNvCxnSpPr>
              <a:cxnSpLocks noChangeShapeType="1"/>
              <a:stCxn id="58" idx="0"/>
              <a:endCxn id="40" idx="0"/>
            </p:cNvCxnSpPr>
            <p:nvPr/>
          </p:nvCxnSpPr>
          <p:spPr bwMode="auto">
            <a:xfrm flipH="1">
              <a:off x="8420100" y="3106025"/>
              <a:ext cx="838200" cy="32297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55" name="AutoShape 13"/>
            <p:cNvCxnSpPr>
              <a:cxnSpLocks noChangeShapeType="1"/>
              <a:stCxn id="58" idx="0"/>
              <a:endCxn id="49" idx="0"/>
            </p:cNvCxnSpPr>
            <p:nvPr/>
          </p:nvCxnSpPr>
          <p:spPr bwMode="auto">
            <a:xfrm>
              <a:off x="9258300" y="3106025"/>
              <a:ext cx="914399" cy="322973"/>
            </a:xfrm>
            <a:prstGeom prst="straightConnector1">
              <a:avLst/>
            </a:prstGeom>
            <a:noFill/>
            <a:ln w="28575">
              <a:solidFill>
                <a:srgbClr val="C00000"/>
              </a:solidFill>
              <a:round/>
              <a:headEnd/>
              <a:tailEnd type="triangle" w="med" len="med"/>
            </a:ln>
          </p:spPr>
        </p:cxnSp>
        <p:sp>
          <p:nvSpPr>
            <p:cNvPr id="58" name="AutoShape 7"/>
            <p:cNvSpPr>
              <a:spLocks noChangeArrowheads="1"/>
            </p:cNvSpPr>
            <p:nvPr/>
          </p:nvSpPr>
          <p:spPr bwMode="auto">
            <a:xfrm rot="10800000">
              <a:off x="9067800" y="2801226"/>
              <a:ext cx="381000" cy="304799"/>
            </a:xfrm>
            <a:prstGeom prst="triangle">
              <a:avLst>
                <a:gd name="adj" fmla="val 50000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61" name="AutoShape 5"/>
            <p:cNvSpPr>
              <a:spLocks noChangeArrowheads="1"/>
            </p:cNvSpPr>
            <p:nvPr/>
          </p:nvSpPr>
          <p:spPr bwMode="auto">
            <a:xfrm>
              <a:off x="7620000" y="45720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62" name="AutoShape 5"/>
            <p:cNvSpPr>
              <a:spLocks noChangeArrowheads="1"/>
            </p:cNvSpPr>
            <p:nvPr/>
          </p:nvSpPr>
          <p:spPr bwMode="auto">
            <a:xfrm>
              <a:off x="8001000" y="45720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cxnSp>
          <p:nvCxnSpPr>
            <p:cNvPr id="63" name="AutoShape 12"/>
            <p:cNvCxnSpPr>
              <a:cxnSpLocks noChangeShapeType="1"/>
              <a:stCxn id="41" idx="0"/>
              <a:endCxn id="61" idx="0"/>
            </p:cNvCxnSpPr>
            <p:nvPr/>
          </p:nvCxnSpPr>
          <p:spPr bwMode="auto">
            <a:xfrm flipH="1">
              <a:off x="7810500" y="4343400"/>
              <a:ext cx="228600" cy="2286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64" name="AutoShape 13"/>
            <p:cNvCxnSpPr>
              <a:cxnSpLocks noChangeShapeType="1"/>
              <a:stCxn id="41" idx="0"/>
              <a:endCxn id="62" idx="0"/>
            </p:cNvCxnSpPr>
            <p:nvPr/>
          </p:nvCxnSpPr>
          <p:spPr bwMode="auto">
            <a:xfrm>
              <a:off x="8039100" y="4343400"/>
              <a:ext cx="152400" cy="2286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70" name="AutoShape 5"/>
            <p:cNvSpPr>
              <a:spLocks noChangeArrowheads="1"/>
            </p:cNvSpPr>
            <p:nvPr/>
          </p:nvSpPr>
          <p:spPr bwMode="auto">
            <a:xfrm>
              <a:off x="8458200" y="45720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71" name="AutoShape 5"/>
            <p:cNvSpPr>
              <a:spLocks noChangeArrowheads="1"/>
            </p:cNvSpPr>
            <p:nvPr/>
          </p:nvSpPr>
          <p:spPr bwMode="auto">
            <a:xfrm>
              <a:off x="8839200" y="45720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cxnSp>
          <p:nvCxnSpPr>
            <p:cNvPr id="72" name="AutoShape 12"/>
            <p:cNvCxnSpPr>
              <a:cxnSpLocks noChangeShapeType="1"/>
              <a:stCxn id="42" idx="0"/>
              <a:endCxn id="70" idx="0"/>
            </p:cNvCxnSpPr>
            <p:nvPr/>
          </p:nvCxnSpPr>
          <p:spPr bwMode="auto">
            <a:xfrm flipH="1">
              <a:off x="8648700" y="4343400"/>
              <a:ext cx="152400" cy="2286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73" name="AutoShape 13"/>
            <p:cNvCxnSpPr>
              <a:cxnSpLocks noChangeShapeType="1"/>
              <a:stCxn id="42" idx="0"/>
              <a:endCxn id="71" idx="0"/>
            </p:cNvCxnSpPr>
            <p:nvPr/>
          </p:nvCxnSpPr>
          <p:spPr bwMode="auto">
            <a:xfrm>
              <a:off x="8801100" y="4343400"/>
              <a:ext cx="228600" cy="2286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76" name="AutoShape 5"/>
            <p:cNvSpPr>
              <a:spLocks noChangeArrowheads="1"/>
            </p:cNvSpPr>
            <p:nvPr/>
          </p:nvSpPr>
          <p:spPr bwMode="auto">
            <a:xfrm>
              <a:off x="9372600" y="45720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77" name="AutoShape 5"/>
            <p:cNvSpPr>
              <a:spLocks noChangeArrowheads="1"/>
            </p:cNvSpPr>
            <p:nvPr/>
          </p:nvSpPr>
          <p:spPr bwMode="auto">
            <a:xfrm>
              <a:off x="9753600" y="45720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cxnSp>
          <p:nvCxnSpPr>
            <p:cNvPr id="78" name="AutoShape 12"/>
            <p:cNvCxnSpPr>
              <a:cxnSpLocks noChangeShapeType="1"/>
              <a:endCxn id="76" idx="0"/>
            </p:cNvCxnSpPr>
            <p:nvPr/>
          </p:nvCxnSpPr>
          <p:spPr bwMode="auto">
            <a:xfrm flipH="1">
              <a:off x="9563100" y="4343400"/>
              <a:ext cx="228600" cy="2286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79" name="AutoShape 13"/>
            <p:cNvCxnSpPr>
              <a:cxnSpLocks noChangeShapeType="1"/>
              <a:endCxn id="77" idx="0"/>
            </p:cNvCxnSpPr>
            <p:nvPr/>
          </p:nvCxnSpPr>
          <p:spPr bwMode="auto">
            <a:xfrm>
              <a:off x="9791700" y="4343400"/>
              <a:ext cx="152400" cy="2286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80" name="AutoShape 5"/>
            <p:cNvSpPr>
              <a:spLocks noChangeArrowheads="1"/>
            </p:cNvSpPr>
            <p:nvPr/>
          </p:nvSpPr>
          <p:spPr bwMode="auto">
            <a:xfrm>
              <a:off x="10210800" y="45720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81" name="AutoShape 5"/>
            <p:cNvSpPr>
              <a:spLocks noChangeArrowheads="1"/>
            </p:cNvSpPr>
            <p:nvPr/>
          </p:nvSpPr>
          <p:spPr bwMode="auto">
            <a:xfrm>
              <a:off x="10591800" y="45720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cxnSp>
          <p:nvCxnSpPr>
            <p:cNvPr id="82" name="AutoShape 12"/>
            <p:cNvCxnSpPr>
              <a:cxnSpLocks noChangeShapeType="1"/>
              <a:endCxn id="80" idx="0"/>
            </p:cNvCxnSpPr>
            <p:nvPr/>
          </p:nvCxnSpPr>
          <p:spPr bwMode="auto">
            <a:xfrm flipH="1">
              <a:off x="10401300" y="4343400"/>
              <a:ext cx="152400" cy="2286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83" name="AutoShape 13"/>
            <p:cNvCxnSpPr>
              <a:cxnSpLocks noChangeShapeType="1"/>
              <a:endCxn id="81" idx="0"/>
            </p:cNvCxnSpPr>
            <p:nvPr/>
          </p:nvCxnSpPr>
          <p:spPr bwMode="auto">
            <a:xfrm>
              <a:off x="10553700" y="4343400"/>
              <a:ext cx="228600" cy="2286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p:sp>
        <p:nvSpPr>
          <p:cNvPr id="86" name="TextBox 85"/>
          <p:cNvSpPr txBox="1"/>
          <p:nvPr/>
        </p:nvSpPr>
        <p:spPr>
          <a:xfrm>
            <a:off x="3285392" y="41148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itchFamily="34" charset="0"/>
              </a:rPr>
              <a:t>0.1          0.9</a:t>
            </a:r>
          </a:p>
        </p:txBody>
      </p:sp>
      <p:sp>
        <p:nvSpPr>
          <p:cNvPr id="88" name="Content Placeholder 2"/>
          <p:cNvSpPr txBox="1">
            <a:spLocks/>
          </p:cNvSpPr>
          <p:nvPr/>
        </p:nvSpPr>
        <p:spPr bwMode="auto">
          <a:xfrm>
            <a:off x="5943600" y="3047999"/>
            <a:ext cx="5918200" cy="3230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342882" marR="0" lvl="0" indent="-342882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Answer: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Expectimax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!</a:t>
            </a:r>
            <a:endParaRPr lang="en-US" sz="2400" kern="0" noProof="0" dirty="0">
              <a:solidFill>
                <a:schemeClr val="accent2"/>
              </a:solidFill>
              <a:latin typeface="Calibri" pitchFamily="34" charset="0"/>
            </a:endParaRPr>
          </a:p>
          <a:p>
            <a:pPr marL="800082" lvl="1" indent="-342882"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2000" kern="0" noProof="0" dirty="0">
                <a:latin typeface="Calibri" pitchFamily="34" charset="0"/>
              </a:rPr>
              <a:t>To figure out EACH chance node’s probabilities, you have to run a simulation of your opponent</a:t>
            </a:r>
          </a:p>
          <a:p>
            <a:pPr marL="800082" lvl="1" indent="-342882">
              <a:spcBef>
                <a:spcPct val="20000"/>
              </a:spcBef>
              <a:buFont typeface="Wingdings" pitchFamily="2" charset="2"/>
              <a:buChar char="§"/>
            </a:pPr>
            <a:r>
              <a:rPr kumimoji="0" lang="en-US" sz="2000" b="0" i="0" u="none" strike="noStrike" kern="0" cap="none" spc="0" normalizeH="0" baseline="0" dirty="0">
                <a:ln>
                  <a:noFill/>
                </a:ln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This</a:t>
            </a:r>
            <a:r>
              <a:rPr kumimoji="0" lang="en-US" sz="2000" b="0" i="0" u="none" strike="noStrike" kern="0" cap="none" spc="0" normalizeH="0" dirty="0">
                <a:ln>
                  <a:noFill/>
                </a:ln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kind of thing gets very slow very quickly</a:t>
            </a:r>
          </a:p>
          <a:p>
            <a:pPr marL="800082" lvl="1" indent="-342882"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2000" kern="0" dirty="0">
                <a:latin typeface="Calibri" pitchFamily="34" charset="0"/>
              </a:rPr>
              <a:t>Even worse if you have to simulate your opponent simulating you…</a:t>
            </a:r>
          </a:p>
          <a:p>
            <a:pPr marL="800082" lvl="1" indent="-342882"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2000" kern="0" noProof="0" dirty="0">
                <a:latin typeface="Calibri" pitchFamily="34" charset="0"/>
              </a:rPr>
              <a:t>… except for </a:t>
            </a:r>
            <a:r>
              <a:rPr lang="en-US" sz="2000" kern="0" noProof="0" dirty="0" err="1">
                <a:latin typeface="Calibri" pitchFamily="34" charset="0"/>
              </a:rPr>
              <a:t>minimax</a:t>
            </a:r>
            <a:r>
              <a:rPr lang="en-US" sz="2000" kern="0" noProof="0" dirty="0">
                <a:latin typeface="Calibri" pitchFamily="34" charset="0"/>
              </a:rPr>
              <a:t>, which</a:t>
            </a:r>
            <a:r>
              <a:rPr lang="en-US" sz="2000" kern="0" dirty="0">
                <a:latin typeface="Calibri" pitchFamily="34" charset="0"/>
              </a:rPr>
              <a:t> has the nice property that it all collapses into one game tree</a:t>
            </a:r>
            <a:endParaRPr lang="en-US" sz="2000" kern="0" noProof="0" dirty="0">
              <a:latin typeface="Calibri" pitchFamily="34" charset="0"/>
            </a:endParaRPr>
          </a:p>
        </p:txBody>
      </p:sp>
      <p:grpSp>
        <p:nvGrpSpPr>
          <p:cNvPr id="95" name="Group 94"/>
          <p:cNvGrpSpPr/>
          <p:nvPr/>
        </p:nvGrpSpPr>
        <p:grpSpPr>
          <a:xfrm>
            <a:off x="3429000" y="3048000"/>
            <a:ext cx="2133600" cy="2286000"/>
            <a:chOff x="3429000" y="3048000"/>
            <a:chExt cx="2133600" cy="2286000"/>
          </a:xfrm>
        </p:grpSpPr>
        <p:sp>
          <p:nvSpPr>
            <p:cNvPr id="4" name="AutoShape 27"/>
            <p:cNvSpPr>
              <a:spLocks noChangeArrowheads="1"/>
            </p:cNvSpPr>
            <p:nvPr/>
          </p:nvSpPr>
          <p:spPr bwMode="auto">
            <a:xfrm>
              <a:off x="4364038" y="3048000"/>
              <a:ext cx="285750" cy="228600"/>
            </a:xfrm>
            <a:prstGeom prst="triangle">
              <a:avLst>
                <a:gd name="adj" fmla="val 50000"/>
              </a:avLst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5" name="AutoShape 28"/>
            <p:cNvCxnSpPr>
              <a:cxnSpLocks noChangeShapeType="1"/>
              <a:stCxn id="4" idx="3"/>
              <a:endCxn id="11" idx="0"/>
            </p:cNvCxnSpPr>
            <p:nvPr/>
          </p:nvCxnSpPr>
          <p:spPr bwMode="auto">
            <a:xfrm flipH="1">
              <a:off x="3935413" y="3276600"/>
              <a:ext cx="571500" cy="4587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6" name="AutoShape 29"/>
            <p:cNvCxnSpPr>
              <a:cxnSpLocks noChangeShapeType="1"/>
              <a:stCxn id="4" idx="3"/>
              <a:endCxn id="12" idx="0"/>
            </p:cNvCxnSpPr>
            <p:nvPr/>
          </p:nvCxnSpPr>
          <p:spPr bwMode="auto">
            <a:xfrm>
              <a:off x="4506913" y="3276600"/>
              <a:ext cx="573087" cy="4587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7" name="AutoShape 30"/>
            <p:cNvCxnSpPr>
              <a:cxnSpLocks noChangeShapeType="1"/>
              <a:stCxn id="11" idx="4"/>
              <a:endCxn id="18" idx="0"/>
            </p:cNvCxnSpPr>
            <p:nvPr/>
          </p:nvCxnSpPr>
          <p:spPr bwMode="auto">
            <a:xfrm flipH="1">
              <a:off x="3648075" y="4021138"/>
              <a:ext cx="286544" cy="55086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8" name="AutoShape 31"/>
            <p:cNvCxnSpPr>
              <a:cxnSpLocks noChangeShapeType="1"/>
              <a:stCxn id="11" idx="4"/>
              <a:endCxn id="21" idx="0"/>
            </p:cNvCxnSpPr>
            <p:nvPr/>
          </p:nvCxnSpPr>
          <p:spPr bwMode="auto">
            <a:xfrm>
              <a:off x="3934619" y="4021138"/>
              <a:ext cx="246856" cy="55086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9" name="AutoShape 32"/>
            <p:cNvCxnSpPr>
              <a:cxnSpLocks noChangeShapeType="1"/>
              <a:stCxn id="12" idx="4"/>
              <a:endCxn id="27" idx="0"/>
            </p:cNvCxnSpPr>
            <p:nvPr/>
          </p:nvCxnSpPr>
          <p:spPr bwMode="auto">
            <a:xfrm flipH="1">
              <a:off x="4810125" y="4021138"/>
              <a:ext cx="269875" cy="55086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0" name="AutoShape 33"/>
            <p:cNvCxnSpPr>
              <a:cxnSpLocks noChangeShapeType="1"/>
              <a:stCxn id="12" idx="4"/>
              <a:endCxn id="28" idx="0"/>
            </p:cNvCxnSpPr>
            <p:nvPr/>
          </p:nvCxnSpPr>
          <p:spPr bwMode="auto">
            <a:xfrm>
              <a:off x="5080000" y="4021138"/>
              <a:ext cx="263525" cy="55086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1" name="Oval 34"/>
            <p:cNvSpPr>
              <a:spLocks noChangeArrowheads="1"/>
            </p:cNvSpPr>
            <p:nvPr/>
          </p:nvSpPr>
          <p:spPr bwMode="auto">
            <a:xfrm>
              <a:off x="3790950" y="3735388"/>
              <a:ext cx="287338" cy="28575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Oval 35"/>
            <p:cNvSpPr>
              <a:spLocks noChangeArrowheads="1"/>
            </p:cNvSpPr>
            <p:nvPr/>
          </p:nvSpPr>
          <p:spPr bwMode="auto">
            <a:xfrm>
              <a:off x="4937125" y="3735388"/>
              <a:ext cx="285750" cy="28575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6" name="AutoShape 43"/>
            <p:cNvCxnSpPr>
              <a:cxnSpLocks noChangeShapeType="1"/>
            </p:cNvCxnSpPr>
            <p:nvPr/>
          </p:nvCxnSpPr>
          <p:spPr bwMode="auto">
            <a:xfrm>
              <a:off x="3657600" y="4800600"/>
              <a:ext cx="228600" cy="533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7" name="Line 44"/>
            <p:cNvSpPr>
              <a:spLocks noChangeShapeType="1"/>
            </p:cNvSpPr>
            <p:nvPr/>
          </p:nvSpPr>
          <p:spPr bwMode="auto">
            <a:xfrm flipH="1">
              <a:off x="3429000" y="4800600"/>
              <a:ext cx="2286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AutoShape 45"/>
            <p:cNvSpPr>
              <a:spLocks noChangeArrowheads="1"/>
            </p:cNvSpPr>
            <p:nvPr/>
          </p:nvSpPr>
          <p:spPr bwMode="auto">
            <a:xfrm>
              <a:off x="3505200" y="4572000"/>
              <a:ext cx="285750" cy="228600"/>
            </a:xfrm>
            <a:prstGeom prst="triangle">
              <a:avLst>
                <a:gd name="adj" fmla="val 50000"/>
              </a:avLst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AutoShape 45"/>
            <p:cNvSpPr>
              <a:spLocks noChangeArrowheads="1"/>
            </p:cNvSpPr>
            <p:nvPr/>
          </p:nvSpPr>
          <p:spPr bwMode="auto">
            <a:xfrm>
              <a:off x="4038600" y="4572000"/>
              <a:ext cx="285750" cy="228600"/>
            </a:xfrm>
            <a:prstGeom prst="triangle">
              <a:avLst>
                <a:gd name="adj" fmla="val 50000"/>
              </a:avLst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" name="AutoShape 45"/>
            <p:cNvSpPr>
              <a:spLocks noChangeArrowheads="1"/>
            </p:cNvSpPr>
            <p:nvPr/>
          </p:nvSpPr>
          <p:spPr bwMode="auto">
            <a:xfrm>
              <a:off x="4667250" y="4572000"/>
              <a:ext cx="285750" cy="228600"/>
            </a:xfrm>
            <a:prstGeom prst="triangle">
              <a:avLst>
                <a:gd name="adj" fmla="val 50000"/>
              </a:avLst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" name="AutoShape 45"/>
            <p:cNvSpPr>
              <a:spLocks noChangeArrowheads="1"/>
            </p:cNvSpPr>
            <p:nvPr/>
          </p:nvSpPr>
          <p:spPr bwMode="auto">
            <a:xfrm>
              <a:off x="5200650" y="4572000"/>
              <a:ext cx="285750" cy="228600"/>
            </a:xfrm>
            <a:prstGeom prst="triangle">
              <a:avLst>
                <a:gd name="adj" fmla="val 50000"/>
              </a:avLst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89" name="AutoShape 43"/>
            <p:cNvCxnSpPr>
              <a:cxnSpLocks noChangeShapeType="1"/>
            </p:cNvCxnSpPr>
            <p:nvPr/>
          </p:nvCxnSpPr>
          <p:spPr bwMode="auto">
            <a:xfrm>
              <a:off x="4191000" y="4800600"/>
              <a:ext cx="228600" cy="533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90" name="Line 44"/>
            <p:cNvSpPr>
              <a:spLocks noChangeShapeType="1"/>
            </p:cNvSpPr>
            <p:nvPr/>
          </p:nvSpPr>
          <p:spPr bwMode="auto">
            <a:xfrm flipH="1">
              <a:off x="3962400" y="4800600"/>
              <a:ext cx="2286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cxnSp>
          <p:nvCxnSpPr>
            <p:cNvPr id="91" name="AutoShape 43"/>
            <p:cNvCxnSpPr>
              <a:cxnSpLocks noChangeShapeType="1"/>
            </p:cNvCxnSpPr>
            <p:nvPr/>
          </p:nvCxnSpPr>
          <p:spPr bwMode="auto">
            <a:xfrm>
              <a:off x="4800600" y="4800600"/>
              <a:ext cx="228600" cy="533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92" name="Line 44"/>
            <p:cNvSpPr>
              <a:spLocks noChangeShapeType="1"/>
            </p:cNvSpPr>
            <p:nvPr/>
          </p:nvSpPr>
          <p:spPr bwMode="auto">
            <a:xfrm flipH="1">
              <a:off x="4572000" y="4800600"/>
              <a:ext cx="2286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cxnSp>
          <p:nvCxnSpPr>
            <p:cNvPr id="93" name="AutoShape 43"/>
            <p:cNvCxnSpPr>
              <a:cxnSpLocks noChangeShapeType="1"/>
            </p:cNvCxnSpPr>
            <p:nvPr/>
          </p:nvCxnSpPr>
          <p:spPr bwMode="auto">
            <a:xfrm>
              <a:off x="5334000" y="4800600"/>
              <a:ext cx="228600" cy="533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94" name="Line 44"/>
            <p:cNvSpPr>
              <a:spLocks noChangeShapeType="1"/>
            </p:cNvSpPr>
            <p:nvPr/>
          </p:nvSpPr>
          <p:spPr bwMode="auto">
            <a:xfrm flipH="1">
              <a:off x="5105400" y="4800600"/>
              <a:ext cx="2286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8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97471" y="1340652"/>
            <a:ext cx="8362412" cy="4387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 Assumptions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03130" y="2369236"/>
            <a:ext cx="4710819" cy="3719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72275" y="2523872"/>
            <a:ext cx="4323969" cy="322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Dangers of Optimism and Pessimism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1394936"/>
            <a:ext cx="5105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itchFamily="34" charset="0"/>
              </a:rPr>
              <a:t>Dangerous Optimism</a:t>
            </a:r>
          </a:p>
          <a:p>
            <a:pPr algn="ctr"/>
            <a:r>
              <a:rPr lang="en-US" dirty="0">
                <a:latin typeface="Calibri" pitchFamily="34" charset="0"/>
              </a:rPr>
              <a:t>Assuming chance when the world is adversarial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48400" y="1394936"/>
            <a:ext cx="5105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itchFamily="34" charset="0"/>
              </a:rPr>
              <a:t>Dangerous Pessimism</a:t>
            </a:r>
          </a:p>
          <a:p>
            <a:pPr algn="ctr"/>
            <a:r>
              <a:rPr lang="en-US" dirty="0">
                <a:latin typeface="Calibri" pitchFamily="34" charset="0"/>
              </a:rPr>
              <a:t>Assuming the worst case when it’s not likely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Assumptions vs. Reality</a:t>
            </a:r>
          </a:p>
        </p:txBody>
      </p:sp>
      <p:pic>
        <p:nvPicPr>
          <p:cNvPr id="15363" name="Picture 2" descr="\\.host\Shared Folders\Shared with PC\images\min-vs-exp-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1752600"/>
            <a:ext cx="3289300" cy="334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7023250"/>
              </p:ext>
            </p:extLst>
          </p:nvPr>
        </p:nvGraphicFramePr>
        <p:xfrm>
          <a:off x="5791200" y="1905000"/>
          <a:ext cx="5715000" cy="30988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3820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Adversarial </a:t>
                      </a:r>
                      <a:r>
                        <a:rPr lang="en-US" b="0" baseline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Ghost</a:t>
                      </a:r>
                      <a:endParaRPr lang="en-US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Random</a:t>
                      </a:r>
                      <a:r>
                        <a:rPr lang="en-US" b="0" baseline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Ghost</a:t>
                      </a:r>
                      <a:endParaRPr lang="en-US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latin typeface="Calibri"/>
                          <a:cs typeface="Calibri"/>
                        </a:rPr>
                        <a:t>Minimax</a:t>
                      </a:r>
                      <a:r>
                        <a:rPr lang="en-US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dirty="0" err="1">
                          <a:latin typeface="Calibri"/>
                          <a:cs typeface="Calibri"/>
                        </a:rPr>
                        <a:t>Pacman</a:t>
                      </a:r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libri"/>
                          <a:cs typeface="Calibri"/>
                        </a:rPr>
                        <a:t>Won 5/5</a:t>
                      </a:r>
                    </a:p>
                    <a:p>
                      <a:pPr algn="ctr"/>
                      <a:endParaRPr lang="en-US" sz="1050" dirty="0">
                        <a:latin typeface="Calibri"/>
                        <a:cs typeface="Calibri"/>
                      </a:endParaRPr>
                    </a:p>
                    <a:p>
                      <a:pPr algn="ctr"/>
                      <a:r>
                        <a:rPr lang="en-US" dirty="0">
                          <a:latin typeface="Calibri"/>
                          <a:cs typeface="Calibri"/>
                        </a:rPr>
                        <a:t>Avg.</a:t>
                      </a:r>
                      <a:r>
                        <a:rPr lang="en-US" baseline="0" dirty="0">
                          <a:latin typeface="Calibri"/>
                          <a:cs typeface="Calibri"/>
                        </a:rPr>
                        <a:t> Score: 483</a:t>
                      </a:r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libri"/>
                          <a:cs typeface="Calibri"/>
                        </a:rPr>
                        <a:t>Won 5/5</a:t>
                      </a:r>
                    </a:p>
                    <a:p>
                      <a:pPr algn="ctr"/>
                      <a:endParaRPr lang="en-US" sz="1050" dirty="0">
                        <a:latin typeface="Calibri"/>
                        <a:cs typeface="Calibri"/>
                      </a:endParaRPr>
                    </a:p>
                    <a:p>
                      <a:pPr algn="ctr"/>
                      <a:r>
                        <a:rPr lang="en-US" dirty="0">
                          <a:latin typeface="Calibri"/>
                          <a:cs typeface="Calibri"/>
                        </a:rPr>
                        <a:t>Avg.</a:t>
                      </a:r>
                      <a:r>
                        <a:rPr lang="en-US" baseline="0" dirty="0">
                          <a:latin typeface="Calibri"/>
                          <a:cs typeface="Calibri"/>
                        </a:rPr>
                        <a:t> Score: 493</a:t>
                      </a:r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7600"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latin typeface="Calibri"/>
                          <a:cs typeface="Calibri"/>
                        </a:rPr>
                        <a:t>Expectimax</a:t>
                      </a:r>
                      <a:r>
                        <a:rPr lang="en-US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dirty="0" err="1">
                          <a:latin typeface="Calibri"/>
                          <a:cs typeface="Calibri"/>
                        </a:rPr>
                        <a:t>Pacman</a:t>
                      </a:r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libri"/>
                          <a:cs typeface="Calibri"/>
                        </a:rPr>
                        <a:t>Won 1/5</a:t>
                      </a:r>
                    </a:p>
                    <a:p>
                      <a:pPr algn="ctr"/>
                      <a:endParaRPr lang="en-US" sz="1050" dirty="0">
                        <a:latin typeface="Calibri"/>
                        <a:cs typeface="Calibri"/>
                      </a:endParaRPr>
                    </a:p>
                    <a:p>
                      <a:pPr algn="ctr"/>
                      <a:r>
                        <a:rPr lang="en-US" dirty="0">
                          <a:latin typeface="Calibri"/>
                          <a:cs typeface="Calibri"/>
                        </a:rPr>
                        <a:t>Avg.</a:t>
                      </a:r>
                      <a:r>
                        <a:rPr lang="en-US" baseline="0" dirty="0">
                          <a:latin typeface="Calibri"/>
                          <a:cs typeface="Calibri"/>
                        </a:rPr>
                        <a:t> Score: -303</a:t>
                      </a:r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libri"/>
                          <a:cs typeface="Calibri"/>
                        </a:rPr>
                        <a:t>Won 5/5</a:t>
                      </a:r>
                    </a:p>
                    <a:p>
                      <a:pPr algn="ctr"/>
                      <a:endParaRPr lang="en-US" sz="1050" dirty="0">
                        <a:latin typeface="Calibri"/>
                        <a:cs typeface="Calibri"/>
                      </a:endParaRPr>
                    </a:p>
                    <a:p>
                      <a:pPr algn="ctr"/>
                      <a:r>
                        <a:rPr lang="en-US" dirty="0">
                          <a:latin typeface="Calibri"/>
                          <a:cs typeface="Calibri"/>
                        </a:rPr>
                        <a:t>Avg.</a:t>
                      </a:r>
                      <a:r>
                        <a:rPr lang="en-US" baseline="0" dirty="0">
                          <a:latin typeface="Calibri"/>
                          <a:cs typeface="Calibri"/>
                        </a:rPr>
                        <a:t> Score: 503</a:t>
                      </a:r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5382" name="TextBox 5"/>
          <p:cNvSpPr txBox="1">
            <a:spLocks noChangeArrowheads="1"/>
          </p:cNvSpPr>
          <p:nvPr/>
        </p:nvSpPr>
        <p:spPr bwMode="auto">
          <a:xfrm>
            <a:off x="8107411" y="6488668"/>
            <a:ext cx="405606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dirty="0">
                <a:solidFill>
                  <a:srgbClr val="C00000"/>
                </a:solidFill>
                <a:latin typeface="Calibri" pitchFamily="34" charset="0"/>
              </a:rPr>
              <a:t>[Demos: world assumptions (L7D3,4,5,6)]</a:t>
            </a:r>
          </a:p>
        </p:txBody>
      </p:sp>
      <p:sp>
        <p:nvSpPr>
          <p:cNvPr id="15383" name="TextBox 6"/>
          <p:cNvSpPr txBox="1">
            <a:spLocks noChangeArrowheads="1"/>
          </p:cNvSpPr>
          <p:nvPr/>
        </p:nvSpPr>
        <p:spPr bwMode="auto">
          <a:xfrm>
            <a:off x="8545068" y="5105400"/>
            <a:ext cx="296113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Calibri" pitchFamily="34" charset="0"/>
              </a:rPr>
              <a:t>Results from playing 5 games</a:t>
            </a:r>
          </a:p>
        </p:txBody>
      </p:sp>
      <p:sp>
        <p:nvSpPr>
          <p:cNvPr id="15384" name="TextBox 7"/>
          <p:cNvSpPr txBox="1">
            <a:spLocks noChangeArrowheads="1"/>
          </p:cNvSpPr>
          <p:nvPr/>
        </p:nvSpPr>
        <p:spPr bwMode="auto">
          <a:xfrm>
            <a:off x="1066800" y="6059269"/>
            <a:ext cx="672004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err="1">
                <a:latin typeface="Calibri" pitchFamily="34" charset="0"/>
              </a:rPr>
              <a:t>Pacman</a:t>
            </a:r>
            <a:r>
              <a:rPr lang="en-US" dirty="0">
                <a:latin typeface="Calibri" pitchFamily="34" charset="0"/>
              </a:rPr>
              <a:t> used depth 4 search with an </a:t>
            </a:r>
            <a:r>
              <a:rPr lang="en-US" dirty="0" err="1">
                <a:latin typeface="Calibri" pitchFamily="34" charset="0"/>
              </a:rPr>
              <a:t>eval</a:t>
            </a:r>
            <a:r>
              <a:rPr lang="en-US" dirty="0">
                <a:latin typeface="Calibri" pitchFamily="34" charset="0"/>
              </a:rPr>
              <a:t> function that avoids trouble</a:t>
            </a:r>
            <a:br>
              <a:rPr lang="en-US" dirty="0">
                <a:latin typeface="Calibri" pitchFamily="34" charset="0"/>
              </a:rPr>
            </a:br>
            <a:r>
              <a:rPr lang="en-US" dirty="0">
                <a:latin typeface="Calibri" pitchFamily="34" charset="0"/>
              </a:rPr>
              <a:t>Ghost used depth 2 search with an </a:t>
            </a:r>
            <a:r>
              <a:rPr lang="en-US" dirty="0" err="1">
                <a:latin typeface="Calibri" pitchFamily="34" charset="0"/>
              </a:rPr>
              <a:t>eval</a:t>
            </a:r>
            <a:r>
              <a:rPr lang="en-US" dirty="0">
                <a:latin typeface="Calibri" pitchFamily="34" charset="0"/>
              </a:rPr>
              <a:t> function that seeks </a:t>
            </a:r>
            <a:r>
              <a:rPr lang="en-US" dirty="0" err="1">
                <a:latin typeface="Calibri" pitchFamily="34" charset="0"/>
              </a:rPr>
              <a:t>Pacman</a:t>
            </a:r>
            <a:endParaRPr lang="en-US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12192000" cy="1143000"/>
          </a:xfrm>
        </p:spPr>
        <p:txBody>
          <a:bodyPr/>
          <a:lstStyle/>
          <a:p>
            <a:r>
              <a:rPr lang="en-US" sz="3600" dirty="0"/>
              <a:t>Video of Demo World Assumptions</a:t>
            </a:r>
            <a:br>
              <a:rPr lang="en-US" sz="3600" dirty="0"/>
            </a:br>
            <a:r>
              <a:rPr lang="en-US" sz="3600" dirty="0"/>
              <a:t>Random Ghost – </a:t>
            </a:r>
            <a:r>
              <a:rPr lang="en-US" sz="3600" dirty="0" err="1"/>
              <a:t>Expectimax</a:t>
            </a:r>
            <a:r>
              <a:rPr lang="en-US" sz="3600" dirty="0"/>
              <a:t> </a:t>
            </a:r>
            <a:r>
              <a:rPr lang="en-US" sz="3600" dirty="0" err="1"/>
              <a:t>Pacman</a:t>
            </a:r>
            <a:endParaRPr lang="en-US" sz="3600" dirty="0"/>
          </a:p>
        </p:txBody>
      </p:sp>
      <p:pic>
        <p:nvPicPr>
          <p:cNvPr id="4" name="World Assumptions -- Random Ghost Expectimax Pacman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50721" y="1219200"/>
            <a:ext cx="8290559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720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12192000" cy="1143000"/>
          </a:xfrm>
        </p:spPr>
        <p:txBody>
          <a:bodyPr/>
          <a:lstStyle/>
          <a:p>
            <a:r>
              <a:rPr lang="en-US" sz="3600" dirty="0"/>
              <a:t>Video of Demo World Assumptions</a:t>
            </a:r>
            <a:br>
              <a:rPr lang="en-US" sz="3600" dirty="0"/>
            </a:br>
            <a:r>
              <a:rPr lang="en-US" sz="3600" dirty="0"/>
              <a:t>Adversarial Ghost – </a:t>
            </a:r>
            <a:r>
              <a:rPr lang="en-US" sz="3600" dirty="0" err="1"/>
              <a:t>Minimax</a:t>
            </a:r>
            <a:r>
              <a:rPr lang="en-US" sz="3600" dirty="0"/>
              <a:t> </a:t>
            </a:r>
            <a:r>
              <a:rPr lang="en-US" sz="3600" dirty="0" err="1"/>
              <a:t>Pacman</a:t>
            </a:r>
            <a:endParaRPr lang="en-US" sz="3600" dirty="0"/>
          </a:p>
        </p:txBody>
      </p:sp>
      <p:pic>
        <p:nvPicPr>
          <p:cNvPr id="4" name="World Assumptions -- Adversarial Ghost Minimax Pacman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43100" y="1143000"/>
            <a:ext cx="8305800" cy="519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160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12192000" cy="1143000"/>
          </a:xfrm>
        </p:spPr>
        <p:txBody>
          <a:bodyPr/>
          <a:lstStyle/>
          <a:p>
            <a:r>
              <a:rPr lang="en-US" sz="3600" dirty="0"/>
              <a:t>Video of Demo World Assumptions</a:t>
            </a:r>
            <a:br>
              <a:rPr lang="en-US" sz="3600" dirty="0"/>
            </a:br>
            <a:r>
              <a:rPr lang="en-US" sz="3600" dirty="0"/>
              <a:t>Adversarial Ghost – </a:t>
            </a:r>
            <a:r>
              <a:rPr lang="en-US" sz="3600" dirty="0" err="1"/>
              <a:t>Expectimax</a:t>
            </a:r>
            <a:r>
              <a:rPr lang="en-US" sz="3600" dirty="0"/>
              <a:t> </a:t>
            </a:r>
            <a:r>
              <a:rPr lang="en-US" sz="3600" dirty="0" err="1"/>
              <a:t>Pacman</a:t>
            </a:r>
            <a:endParaRPr lang="en-US" sz="3600" dirty="0"/>
          </a:p>
        </p:txBody>
      </p:sp>
      <p:pic>
        <p:nvPicPr>
          <p:cNvPr id="4" name="World Assumptions -- Adversarial Ghost Expectimax Pacman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43100" y="1143000"/>
            <a:ext cx="8305800" cy="519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160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12192000" cy="1143000"/>
          </a:xfrm>
        </p:spPr>
        <p:txBody>
          <a:bodyPr/>
          <a:lstStyle/>
          <a:p>
            <a:r>
              <a:rPr lang="en-US" sz="3600" dirty="0"/>
              <a:t>Video of Demo World Assumptions</a:t>
            </a:r>
            <a:br>
              <a:rPr lang="en-US" sz="3600" dirty="0"/>
            </a:br>
            <a:r>
              <a:rPr lang="en-US" sz="3600" dirty="0"/>
              <a:t>Random Ghost – </a:t>
            </a:r>
            <a:r>
              <a:rPr lang="en-US" sz="3600" dirty="0" err="1"/>
              <a:t>Minimax</a:t>
            </a:r>
            <a:r>
              <a:rPr lang="en-US" sz="3600" dirty="0"/>
              <a:t> </a:t>
            </a:r>
            <a:r>
              <a:rPr lang="en-US" sz="3600" dirty="0" err="1"/>
              <a:t>Pacman</a:t>
            </a:r>
            <a:endParaRPr lang="en-US" sz="3600" dirty="0"/>
          </a:p>
        </p:txBody>
      </p:sp>
      <p:pic>
        <p:nvPicPr>
          <p:cNvPr id="4" name="World Assumptions -- Random Ghost Minimax Pacman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05000" y="1143000"/>
            <a:ext cx="8382000" cy="523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160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05200" y="1430338"/>
            <a:ext cx="5162550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Game Types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11397" y="1681694"/>
            <a:ext cx="2432553" cy="2784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Mixed Layer Types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3276600" cy="5029200"/>
          </a:xfrm>
        </p:spPr>
        <p:txBody>
          <a:bodyPr/>
          <a:lstStyle/>
          <a:p>
            <a:r>
              <a:rPr lang="en-US" sz="2800" dirty="0"/>
              <a:t>E.g. Backgammon</a:t>
            </a:r>
          </a:p>
          <a:p>
            <a:r>
              <a:rPr lang="en-US" sz="2800" dirty="0" err="1"/>
              <a:t>Expectiminimax</a:t>
            </a:r>
            <a:endParaRPr lang="en-US" sz="2800" dirty="0"/>
          </a:p>
          <a:p>
            <a:pPr lvl="1"/>
            <a:r>
              <a:rPr lang="en-US" sz="2400" dirty="0"/>
              <a:t>Environment is an extra “random agent” player that moves after each min/max agent</a:t>
            </a:r>
          </a:p>
          <a:p>
            <a:pPr lvl="1"/>
            <a:r>
              <a:rPr lang="en-US" sz="2400" dirty="0"/>
              <a:t>Each node computes the appropriate combination of its children</a:t>
            </a:r>
          </a:p>
          <a:p>
            <a:pPr lvl="1"/>
            <a:endParaRPr lang="en-US" sz="2200" dirty="0"/>
          </a:p>
          <a:p>
            <a:endParaRPr lang="en-US" sz="2200" dirty="0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92865" y="1219200"/>
            <a:ext cx="1045620" cy="1033462"/>
          </a:xfrm>
          <a:prstGeom prst="rect">
            <a:avLst/>
          </a:prstGeom>
          <a:noFill/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44200" y="3310622"/>
            <a:ext cx="928884" cy="1032093"/>
          </a:xfrm>
          <a:prstGeom prst="rect">
            <a:avLst/>
          </a:prstGeom>
          <a:noFill/>
        </p:spPr>
      </p:pic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70542" y="2258167"/>
            <a:ext cx="909315" cy="1018433"/>
          </a:xfrm>
          <a:prstGeom prst="rect">
            <a:avLst/>
          </a:prstGeom>
          <a:noFill/>
        </p:spPr>
      </p:pic>
      <p:grpSp>
        <p:nvGrpSpPr>
          <p:cNvPr id="60" name="Group 59"/>
          <p:cNvGrpSpPr/>
          <p:nvPr/>
        </p:nvGrpSpPr>
        <p:grpSpPr>
          <a:xfrm>
            <a:off x="7086600" y="1600200"/>
            <a:ext cx="3048000" cy="3352800"/>
            <a:chOff x="7315200" y="1539240"/>
            <a:chExt cx="2133600" cy="2346960"/>
          </a:xfrm>
        </p:grpSpPr>
        <p:sp>
          <p:nvSpPr>
            <p:cNvPr id="15" name="AutoShape 27"/>
            <p:cNvSpPr>
              <a:spLocks noChangeArrowheads="1"/>
            </p:cNvSpPr>
            <p:nvPr/>
          </p:nvSpPr>
          <p:spPr bwMode="auto">
            <a:xfrm>
              <a:off x="8229600" y="1539240"/>
              <a:ext cx="285750" cy="228600"/>
            </a:xfrm>
            <a:prstGeom prst="triangle">
              <a:avLst>
                <a:gd name="adj" fmla="val 50000"/>
              </a:avLst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6" name="AutoShape 28"/>
            <p:cNvCxnSpPr>
              <a:cxnSpLocks noChangeShapeType="1"/>
              <a:stCxn id="15" idx="3"/>
              <a:endCxn id="22" idx="0"/>
            </p:cNvCxnSpPr>
            <p:nvPr/>
          </p:nvCxnSpPr>
          <p:spPr bwMode="auto">
            <a:xfrm flipH="1">
              <a:off x="7720807" y="1767840"/>
              <a:ext cx="651669" cy="51974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7" name="AutoShape 29"/>
            <p:cNvCxnSpPr>
              <a:cxnSpLocks noChangeShapeType="1"/>
              <a:stCxn id="15" idx="3"/>
              <a:endCxn id="23" idx="0"/>
            </p:cNvCxnSpPr>
            <p:nvPr/>
          </p:nvCxnSpPr>
          <p:spPr bwMode="auto">
            <a:xfrm>
              <a:off x="8372475" y="1767840"/>
              <a:ext cx="646112" cy="51974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8" name="AutoShape 30"/>
            <p:cNvCxnSpPr>
              <a:cxnSpLocks noChangeShapeType="1"/>
              <a:stCxn id="22" idx="4"/>
              <a:endCxn id="30" idx="3"/>
            </p:cNvCxnSpPr>
            <p:nvPr/>
          </p:nvCxnSpPr>
          <p:spPr bwMode="auto">
            <a:xfrm flipH="1">
              <a:off x="7458075" y="2573338"/>
              <a:ext cx="262731" cy="55086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9" name="AutoShape 31"/>
            <p:cNvCxnSpPr>
              <a:cxnSpLocks noChangeShapeType="1"/>
              <a:stCxn id="22" idx="4"/>
              <a:endCxn id="31" idx="3"/>
            </p:cNvCxnSpPr>
            <p:nvPr/>
          </p:nvCxnSpPr>
          <p:spPr bwMode="auto">
            <a:xfrm>
              <a:off x="7720806" y="2573338"/>
              <a:ext cx="289719" cy="55086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" name="AutoShape 32"/>
            <p:cNvCxnSpPr>
              <a:cxnSpLocks noChangeShapeType="1"/>
              <a:stCxn id="23" idx="4"/>
              <a:endCxn id="32" idx="3"/>
            </p:cNvCxnSpPr>
            <p:nvPr/>
          </p:nvCxnSpPr>
          <p:spPr bwMode="auto">
            <a:xfrm flipH="1">
              <a:off x="8753475" y="2573338"/>
              <a:ext cx="265112" cy="55086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1" name="AutoShape 33"/>
            <p:cNvCxnSpPr>
              <a:cxnSpLocks noChangeShapeType="1"/>
              <a:stCxn id="23" idx="4"/>
              <a:endCxn id="33" idx="3"/>
            </p:cNvCxnSpPr>
            <p:nvPr/>
          </p:nvCxnSpPr>
          <p:spPr bwMode="auto">
            <a:xfrm>
              <a:off x="9018587" y="2573338"/>
              <a:ext cx="287338" cy="55086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22" name="Oval 34"/>
            <p:cNvSpPr>
              <a:spLocks noChangeArrowheads="1"/>
            </p:cNvSpPr>
            <p:nvPr/>
          </p:nvSpPr>
          <p:spPr bwMode="auto">
            <a:xfrm>
              <a:off x="7577137" y="2287588"/>
              <a:ext cx="287338" cy="28575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" name="Oval 35"/>
            <p:cNvSpPr>
              <a:spLocks noChangeArrowheads="1"/>
            </p:cNvSpPr>
            <p:nvPr/>
          </p:nvSpPr>
          <p:spPr bwMode="auto">
            <a:xfrm>
              <a:off x="8875712" y="2287588"/>
              <a:ext cx="285750" cy="28575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" name="AutoShape 27"/>
            <p:cNvSpPr>
              <a:spLocks noChangeArrowheads="1"/>
            </p:cNvSpPr>
            <p:nvPr/>
          </p:nvSpPr>
          <p:spPr bwMode="auto">
            <a:xfrm rot="10800000">
              <a:off x="7315200" y="3124200"/>
              <a:ext cx="285750" cy="228600"/>
            </a:xfrm>
            <a:prstGeom prst="triangle">
              <a:avLst>
                <a:gd name="adj" fmla="val 50000"/>
              </a:avLst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" name="AutoShape 27"/>
            <p:cNvSpPr>
              <a:spLocks noChangeArrowheads="1"/>
            </p:cNvSpPr>
            <p:nvPr/>
          </p:nvSpPr>
          <p:spPr bwMode="auto">
            <a:xfrm rot="10800000">
              <a:off x="7867650" y="3124200"/>
              <a:ext cx="285750" cy="228600"/>
            </a:xfrm>
            <a:prstGeom prst="triangle">
              <a:avLst>
                <a:gd name="adj" fmla="val 50000"/>
              </a:avLst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" name="AutoShape 27"/>
            <p:cNvSpPr>
              <a:spLocks noChangeArrowheads="1"/>
            </p:cNvSpPr>
            <p:nvPr/>
          </p:nvSpPr>
          <p:spPr bwMode="auto">
            <a:xfrm rot="10800000">
              <a:off x="8610600" y="3124200"/>
              <a:ext cx="285750" cy="228600"/>
            </a:xfrm>
            <a:prstGeom prst="triangle">
              <a:avLst>
                <a:gd name="adj" fmla="val 50000"/>
              </a:avLst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" name="AutoShape 27"/>
            <p:cNvSpPr>
              <a:spLocks noChangeArrowheads="1"/>
            </p:cNvSpPr>
            <p:nvPr/>
          </p:nvSpPr>
          <p:spPr bwMode="auto">
            <a:xfrm rot="10800000">
              <a:off x="9163050" y="3124200"/>
              <a:ext cx="285750" cy="228600"/>
            </a:xfrm>
            <a:prstGeom prst="triangle">
              <a:avLst>
                <a:gd name="adj" fmla="val 50000"/>
              </a:avLst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42" name="AutoShape 32"/>
            <p:cNvCxnSpPr>
              <a:cxnSpLocks noChangeShapeType="1"/>
              <a:stCxn id="30" idx="0"/>
            </p:cNvCxnSpPr>
            <p:nvPr/>
          </p:nvCxnSpPr>
          <p:spPr bwMode="auto">
            <a:xfrm flipH="1">
              <a:off x="7315200" y="3352800"/>
              <a:ext cx="142875" cy="533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43" name="AutoShape 33"/>
            <p:cNvCxnSpPr>
              <a:cxnSpLocks noChangeShapeType="1"/>
              <a:stCxn id="30" idx="0"/>
            </p:cNvCxnSpPr>
            <p:nvPr/>
          </p:nvCxnSpPr>
          <p:spPr bwMode="auto">
            <a:xfrm>
              <a:off x="7458075" y="3352800"/>
              <a:ext cx="161925" cy="533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48" name="AutoShape 32"/>
            <p:cNvCxnSpPr>
              <a:cxnSpLocks noChangeShapeType="1"/>
              <a:stCxn id="31" idx="0"/>
            </p:cNvCxnSpPr>
            <p:nvPr/>
          </p:nvCxnSpPr>
          <p:spPr bwMode="auto">
            <a:xfrm flipH="1">
              <a:off x="7848601" y="3352800"/>
              <a:ext cx="161924" cy="533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49" name="AutoShape 33"/>
            <p:cNvCxnSpPr>
              <a:cxnSpLocks noChangeShapeType="1"/>
              <a:stCxn id="31" idx="0"/>
            </p:cNvCxnSpPr>
            <p:nvPr/>
          </p:nvCxnSpPr>
          <p:spPr bwMode="auto">
            <a:xfrm>
              <a:off x="8010525" y="3352800"/>
              <a:ext cx="142875" cy="533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52" name="AutoShape 32"/>
            <p:cNvCxnSpPr>
              <a:cxnSpLocks noChangeShapeType="1"/>
              <a:stCxn id="32" idx="0"/>
            </p:cNvCxnSpPr>
            <p:nvPr/>
          </p:nvCxnSpPr>
          <p:spPr bwMode="auto">
            <a:xfrm flipH="1">
              <a:off x="8610601" y="3352800"/>
              <a:ext cx="142874" cy="533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53" name="AutoShape 33"/>
            <p:cNvCxnSpPr>
              <a:cxnSpLocks noChangeShapeType="1"/>
              <a:stCxn id="32" idx="0"/>
            </p:cNvCxnSpPr>
            <p:nvPr/>
          </p:nvCxnSpPr>
          <p:spPr bwMode="auto">
            <a:xfrm>
              <a:off x="8753475" y="3352800"/>
              <a:ext cx="161925" cy="533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56" name="AutoShape 32"/>
            <p:cNvCxnSpPr>
              <a:cxnSpLocks noChangeShapeType="1"/>
              <a:stCxn id="33" idx="0"/>
            </p:cNvCxnSpPr>
            <p:nvPr/>
          </p:nvCxnSpPr>
          <p:spPr bwMode="auto">
            <a:xfrm flipH="1">
              <a:off x="9144000" y="3352800"/>
              <a:ext cx="161925" cy="533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57" name="AutoShape 33"/>
            <p:cNvCxnSpPr>
              <a:cxnSpLocks noChangeShapeType="1"/>
              <a:stCxn id="33" idx="0"/>
            </p:cNvCxnSpPr>
            <p:nvPr/>
          </p:nvCxnSpPr>
          <p:spPr bwMode="auto">
            <a:xfrm>
              <a:off x="9305925" y="3352800"/>
              <a:ext cx="142874" cy="533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Backgammon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41437"/>
            <a:ext cx="6553200" cy="4525963"/>
          </a:xfrm>
        </p:spPr>
        <p:txBody>
          <a:bodyPr/>
          <a:lstStyle/>
          <a:p>
            <a:r>
              <a:rPr lang="en-US" sz="2200" dirty="0"/>
              <a:t>Dice rolls increase </a:t>
            </a:r>
            <a:r>
              <a:rPr lang="en-US" sz="2200" i="1" dirty="0"/>
              <a:t>b</a:t>
            </a:r>
            <a:r>
              <a:rPr lang="en-US" sz="2200" dirty="0"/>
              <a:t>: 21 possible rolls with 2 dice</a:t>
            </a:r>
          </a:p>
          <a:p>
            <a:pPr lvl="1"/>
            <a:r>
              <a:rPr lang="en-US" sz="2000" dirty="0"/>
              <a:t>Backgammon </a:t>
            </a:r>
            <a:r>
              <a:rPr lang="en-US" sz="2000" dirty="0">
                <a:sym typeface="Symbol" pitchFamily="18" charset="2"/>
              </a:rPr>
              <a:t></a:t>
            </a:r>
            <a:r>
              <a:rPr lang="en-US" sz="2000" dirty="0"/>
              <a:t> 20 legal moves</a:t>
            </a:r>
          </a:p>
          <a:p>
            <a:pPr lvl="1"/>
            <a:r>
              <a:rPr lang="en-US" sz="2000" dirty="0"/>
              <a:t>Depth 2 = 20 x (21 x 20)</a:t>
            </a:r>
            <a:r>
              <a:rPr lang="en-US" sz="2000" baseline="30000" dirty="0"/>
              <a:t>3</a:t>
            </a:r>
            <a:r>
              <a:rPr lang="en-US" sz="2000" dirty="0"/>
              <a:t> = 1.2 x 10</a:t>
            </a:r>
            <a:r>
              <a:rPr lang="en-US" sz="2000" baseline="30000" dirty="0"/>
              <a:t>9</a:t>
            </a:r>
          </a:p>
          <a:p>
            <a:pPr lvl="4"/>
            <a:endParaRPr lang="en-US" sz="1200" dirty="0"/>
          </a:p>
          <a:p>
            <a:r>
              <a:rPr lang="en-US" sz="2200" dirty="0"/>
              <a:t>As depth increases, probability of reaching a given search node shrinks</a:t>
            </a:r>
          </a:p>
          <a:p>
            <a:pPr lvl="1"/>
            <a:r>
              <a:rPr lang="en-US" sz="2000" dirty="0"/>
              <a:t>So usefulness of search is diminished</a:t>
            </a:r>
          </a:p>
          <a:p>
            <a:pPr lvl="1"/>
            <a:r>
              <a:rPr lang="en-US" sz="2000" dirty="0"/>
              <a:t>So limiting depth is less damaging</a:t>
            </a:r>
          </a:p>
          <a:p>
            <a:pPr lvl="1"/>
            <a:r>
              <a:rPr lang="en-US" sz="2000" dirty="0"/>
              <a:t>But pruning is trickier…</a:t>
            </a:r>
          </a:p>
          <a:p>
            <a:pPr lvl="4"/>
            <a:endParaRPr lang="en-US" sz="1200" dirty="0"/>
          </a:p>
          <a:p>
            <a:r>
              <a:rPr lang="en-US" sz="2200" dirty="0"/>
              <a:t>Historic AI: </a:t>
            </a:r>
            <a:r>
              <a:rPr lang="en-US" sz="2200" dirty="0" err="1"/>
              <a:t>TDGammon</a:t>
            </a:r>
            <a:r>
              <a:rPr lang="en-US" sz="2200" dirty="0"/>
              <a:t> uses depth-2 search + very good evaluation function + reinforcement learning: </a:t>
            </a:r>
            <a:br>
              <a:rPr lang="en-US" sz="2200" dirty="0"/>
            </a:br>
            <a:r>
              <a:rPr lang="en-US" sz="2200" dirty="0"/>
              <a:t>world-champion level play</a:t>
            </a:r>
          </a:p>
          <a:p>
            <a:pPr lvl="3"/>
            <a:endParaRPr lang="en-US" sz="1000" dirty="0"/>
          </a:p>
          <a:p>
            <a:r>
              <a:rPr lang="en-US" sz="2200" dirty="0"/>
              <a:t>1</a:t>
            </a:r>
            <a:r>
              <a:rPr lang="en-US" sz="2200" baseline="30000" dirty="0"/>
              <a:t>st</a:t>
            </a:r>
            <a:r>
              <a:rPr lang="en-US" sz="2200" dirty="0"/>
              <a:t> AI world champion in any game!</a:t>
            </a:r>
          </a:p>
        </p:txBody>
      </p:sp>
      <p:pic>
        <p:nvPicPr>
          <p:cNvPr id="9218" name="Picture 2" descr="http://upload.wikimedia.org/wikipedia/commons/3/30/Backgammon_l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67600" y="1524000"/>
            <a:ext cx="4229100" cy="28194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8001000" y="6550223"/>
            <a:ext cx="4114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latin typeface="Calibri" pitchFamily="34" charset="0"/>
              </a:rPr>
              <a:t>Image: Wikipedia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1" y="4246885"/>
            <a:ext cx="3657600" cy="2343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37112" y="228600"/>
            <a:ext cx="3454888" cy="204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Multi-Agent Utilities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371600"/>
            <a:ext cx="8610600" cy="45259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What if the game is not zero-sum, or has multiple players?</a:t>
            </a:r>
          </a:p>
          <a:p>
            <a:pPr lvl="2">
              <a:lnSpc>
                <a:spcPct val="80000"/>
              </a:lnSpc>
            </a:pPr>
            <a:endParaRPr lang="en-US" sz="1600" dirty="0"/>
          </a:p>
          <a:p>
            <a:pPr>
              <a:lnSpc>
                <a:spcPct val="80000"/>
              </a:lnSpc>
            </a:pPr>
            <a:r>
              <a:rPr lang="en-US" sz="2400" dirty="0"/>
              <a:t>Generalization of </a:t>
            </a:r>
            <a:r>
              <a:rPr lang="en-US" sz="2400" dirty="0" err="1"/>
              <a:t>minimax</a:t>
            </a:r>
            <a:r>
              <a:rPr lang="en-US" sz="2400" dirty="0"/>
              <a:t>: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Terminals have utility </a:t>
            </a:r>
            <a:r>
              <a:rPr lang="en-US" sz="2000" dirty="0" err="1"/>
              <a:t>tuples</a:t>
            </a:r>
            <a:endParaRPr lang="en-US" sz="2000" dirty="0"/>
          </a:p>
          <a:p>
            <a:pPr lvl="1">
              <a:lnSpc>
                <a:spcPct val="80000"/>
              </a:lnSpc>
            </a:pPr>
            <a:r>
              <a:rPr lang="en-US" sz="2000" dirty="0"/>
              <a:t>Node values are also utility </a:t>
            </a:r>
            <a:r>
              <a:rPr lang="en-US" sz="2000" dirty="0" err="1"/>
              <a:t>tuples</a:t>
            </a:r>
            <a:endParaRPr lang="en-US" sz="2000" dirty="0"/>
          </a:p>
          <a:p>
            <a:pPr lvl="1">
              <a:lnSpc>
                <a:spcPct val="80000"/>
              </a:lnSpc>
            </a:pPr>
            <a:r>
              <a:rPr lang="en-US" sz="2000" dirty="0"/>
              <a:t>Each player maximizes its own component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Can give rise to cooperation and</a:t>
            </a:r>
          </a:p>
          <a:p>
            <a:pPr lvl="1">
              <a:lnSpc>
                <a:spcPct val="80000"/>
              </a:lnSpc>
              <a:buNone/>
            </a:pPr>
            <a:r>
              <a:rPr lang="en-US" sz="2000" dirty="0"/>
              <a:t>	competition dynamically…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4572000" y="1972273"/>
            <a:ext cx="6934200" cy="3742727"/>
            <a:chOff x="3200400" y="2057400"/>
            <a:chExt cx="5638800" cy="3043536"/>
          </a:xfrm>
        </p:grpSpPr>
        <p:sp>
          <p:nvSpPr>
            <p:cNvPr id="18436" name="Text Box 25"/>
            <p:cNvSpPr txBox="1">
              <a:spLocks noChangeArrowheads="1"/>
            </p:cNvSpPr>
            <p:nvPr/>
          </p:nvSpPr>
          <p:spPr bwMode="auto">
            <a:xfrm>
              <a:off x="32004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solidFill>
                    <a:srgbClr val="CC0000"/>
                  </a:solidFill>
                  <a:latin typeface="Calibri"/>
                  <a:cs typeface="Calibri"/>
                </a:rPr>
                <a:t>1</a:t>
              </a:r>
              <a:r>
                <a:rPr lang="en-US">
                  <a:latin typeface="Calibri"/>
                  <a:cs typeface="Calibri"/>
                </a:rPr>
                <a:t>,</a:t>
              </a:r>
              <a:r>
                <a:rPr lang="en-US">
                  <a:solidFill>
                    <a:srgbClr val="3333FF"/>
                  </a:solidFill>
                  <a:latin typeface="Calibri"/>
                  <a:cs typeface="Calibri"/>
                </a:rPr>
                <a:t>6</a:t>
              </a:r>
              <a:r>
                <a:rPr lang="en-US">
                  <a:latin typeface="Calibri"/>
                  <a:cs typeface="Calibri"/>
                </a:rPr>
                <a:t>,</a:t>
              </a:r>
              <a:r>
                <a:rPr lang="en-US">
                  <a:solidFill>
                    <a:srgbClr val="008000"/>
                  </a:solidFill>
                  <a:latin typeface="Calibri"/>
                  <a:cs typeface="Calibri"/>
                </a:rPr>
                <a:t>6</a:t>
              </a:r>
            </a:p>
          </p:txBody>
        </p:sp>
        <p:sp>
          <p:nvSpPr>
            <p:cNvPr id="18437" name="Text Box 26"/>
            <p:cNvSpPr txBox="1">
              <a:spLocks noChangeArrowheads="1"/>
            </p:cNvSpPr>
            <p:nvPr/>
          </p:nvSpPr>
          <p:spPr bwMode="auto">
            <a:xfrm>
              <a:off x="38862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solidFill>
                    <a:srgbClr val="CC0000"/>
                  </a:solidFill>
                  <a:latin typeface="Calibri"/>
                  <a:cs typeface="Calibri"/>
                </a:rPr>
                <a:t>7</a:t>
              </a:r>
              <a:r>
                <a:rPr lang="en-US">
                  <a:latin typeface="Calibri"/>
                  <a:cs typeface="Calibri"/>
                </a:rPr>
                <a:t>,</a:t>
              </a:r>
              <a:r>
                <a:rPr lang="en-US">
                  <a:solidFill>
                    <a:srgbClr val="3333FF"/>
                  </a:solidFill>
                  <a:latin typeface="Calibri"/>
                  <a:cs typeface="Calibri"/>
                </a:rPr>
                <a:t>1</a:t>
              </a:r>
              <a:r>
                <a:rPr lang="en-US">
                  <a:latin typeface="Calibri"/>
                  <a:cs typeface="Calibri"/>
                </a:rPr>
                <a:t>,</a:t>
              </a:r>
              <a:r>
                <a:rPr lang="en-US">
                  <a:solidFill>
                    <a:srgbClr val="008000"/>
                  </a:solidFill>
                  <a:latin typeface="Calibri"/>
                  <a:cs typeface="Calibri"/>
                </a:rPr>
                <a:t>2</a:t>
              </a:r>
            </a:p>
          </p:txBody>
        </p:sp>
        <p:sp>
          <p:nvSpPr>
            <p:cNvPr id="18438" name="Text Box 27"/>
            <p:cNvSpPr txBox="1">
              <a:spLocks noChangeArrowheads="1"/>
            </p:cNvSpPr>
            <p:nvPr/>
          </p:nvSpPr>
          <p:spPr bwMode="auto">
            <a:xfrm>
              <a:off x="46482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dirty="0">
                  <a:solidFill>
                    <a:srgbClr val="CC0000"/>
                  </a:solidFill>
                  <a:latin typeface="Calibri"/>
                  <a:cs typeface="Calibri"/>
                </a:rPr>
                <a:t>6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3333FF"/>
                  </a:solidFill>
                  <a:latin typeface="Calibri"/>
                  <a:cs typeface="Calibri"/>
                </a:rPr>
                <a:t>1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008000"/>
                  </a:solidFill>
                  <a:latin typeface="Calibri"/>
                  <a:cs typeface="Calibri"/>
                </a:rPr>
                <a:t>2</a:t>
              </a:r>
            </a:p>
          </p:txBody>
        </p:sp>
        <p:sp>
          <p:nvSpPr>
            <p:cNvPr id="18439" name="Text Box 28"/>
            <p:cNvSpPr txBox="1">
              <a:spLocks noChangeArrowheads="1"/>
            </p:cNvSpPr>
            <p:nvPr/>
          </p:nvSpPr>
          <p:spPr bwMode="auto">
            <a:xfrm>
              <a:off x="53340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solidFill>
                    <a:srgbClr val="CC0000"/>
                  </a:solidFill>
                  <a:latin typeface="Calibri"/>
                  <a:cs typeface="Calibri"/>
                </a:rPr>
                <a:t>7</a:t>
              </a:r>
              <a:r>
                <a:rPr lang="en-US">
                  <a:latin typeface="Calibri"/>
                  <a:cs typeface="Calibri"/>
                </a:rPr>
                <a:t>,</a:t>
              </a:r>
              <a:r>
                <a:rPr lang="en-US">
                  <a:solidFill>
                    <a:srgbClr val="3333FF"/>
                  </a:solidFill>
                  <a:latin typeface="Calibri"/>
                  <a:cs typeface="Calibri"/>
                </a:rPr>
                <a:t>2</a:t>
              </a:r>
              <a:r>
                <a:rPr lang="en-US">
                  <a:latin typeface="Calibri"/>
                  <a:cs typeface="Calibri"/>
                </a:rPr>
                <a:t>,</a:t>
              </a:r>
              <a:r>
                <a:rPr lang="en-US">
                  <a:solidFill>
                    <a:srgbClr val="008000"/>
                  </a:solidFill>
                  <a:latin typeface="Calibri"/>
                  <a:cs typeface="Calibri"/>
                </a:rPr>
                <a:t>1</a:t>
              </a:r>
            </a:p>
          </p:txBody>
        </p:sp>
        <p:sp>
          <p:nvSpPr>
            <p:cNvPr id="18440" name="Text Box 29"/>
            <p:cNvSpPr txBox="1">
              <a:spLocks noChangeArrowheads="1"/>
            </p:cNvSpPr>
            <p:nvPr/>
          </p:nvSpPr>
          <p:spPr bwMode="auto">
            <a:xfrm>
              <a:off x="60960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solidFill>
                    <a:srgbClr val="CC0000"/>
                  </a:solidFill>
                  <a:latin typeface="Calibri"/>
                  <a:cs typeface="Calibri"/>
                </a:rPr>
                <a:t>5</a:t>
              </a:r>
              <a:r>
                <a:rPr lang="en-US">
                  <a:latin typeface="Calibri"/>
                  <a:cs typeface="Calibri"/>
                </a:rPr>
                <a:t>,</a:t>
              </a:r>
              <a:r>
                <a:rPr lang="en-US">
                  <a:solidFill>
                    <a:srgbClr val="3333FF"/>
                  </a:solidFill>
                  <a:latin typeface="Calibri"/>
                  <a:cs typeface="Calibri"/>
                </a:rPr>
                <a:t>1</a:t>
              </a:r>
              <a:r>
                <a:rPr lang="en-US">
                  <a:latin typeface="Calibri"/>
                  <a:cs typeface="Calibri"/>
                </a:rPr>
                <a:t>,</a:t>
              </a:r>
              <a:r>
                <a:rPr lang="en-US">
                  <a:solidFill>
                    <a:srgbClr val="008000"/>
                  </a:solidFill>
                  <a:latin typeface="Calibri"/>
                  <a:cs typeface="Calibri"/>
                </a:rPr>
                <a:t>7</a:t>
              </a:r>
            </a:p>
          </p:txBody>
        </p:sp>
        <p:sp>
          <p:nvSpPr>
            <p:cNvPr id="18441" name="Text Box 30"/>
            <p:cNvSpPr txBox="1">
              <a:spLocks noChangeArrowheads="1"/>
            </p:cNvSpPr>
            <p:nvPr/>
          </p:nvSpPr>
          <p:spPr bwMode="auto">
            <a:xfrm>
              <a:off x="67818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solidFill>
                    <a:srgbClr val="CC0000"/>
                  </a:solidFill>
                  <a:latin typeface="Calibri"/>
                  <a:cs typeface="Calibri"/>
                </a:rPr>
                <a:t>1</a:t>
              </a:r>
              <a:r>
                <a:rPr lang="en-US">
                  <a:latin typeface="Calibri"/>
                  <a:cs typeface="Calibri"/>
                </a:rPr>
                <a:t>,</a:t>
              </a:r>
              <a:r>
                <a:rPr lang="en-US">
                  <a:solidFill>
                    <a:srgbClr val="3333FF"/>
                  </a:solidFill>
                  <a:latin typeface="Calibri"/>
                  <a:cs typeface="Calibri"/>
                </a:rPr>
                <a:t>5</a:t>
              </a:r>
              <a:r>
                <a:rPr lang="en-US">
                  <a:latin typeface="Calibri"/>
                  <a:cs typeface="Calibri"/>
                </a:rPr>
                <a:t>,</a:t>
              </a:r>
              <a:r>
                <a:rPr lang="en-US">
                  <a:solidFill>
                    <a:srgbClr val="008000"/>
                  </a:solidFill>
                  <a:latin typeface="Calibri"/>
                  <a:cs typeface="Calibri"/>
                </a:rPr>
                <a:t>2</a:t>
              </a:r>
            </a:p>
          </p:txBody>
        </p:sp>
        <p:sp>
          <p:nvSpPr>
            <p:cNvPr id="18442" name="Text Box 31"/>
            <p:cNvSpPr txBox="1">
              <a:spLocks noChangeArrowheads="1"/>
            </p:cNvSpPr>
            <p:nvPr/>
          </p:nvSpPr>
          <p:spPr bwMode="auto">
            <a:xfrm>
              <a:off x="75438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solidFill>
                    <a:srgbClr val="CC0000"/>
                  </a:solidFill>
                  <a:latin typeface="Calibri"/>
                  <a:cs typeface="Calibri"/>
                </a:rPr>
                <a:t>7</a:t>
              </a:r>
              <a:r>
                <a:rPr lang="en-US">
                  <a:latin typeface="Calibri"/>
                  <a:cs typeface="Calibri"/>
                </a:rPr>
                <a:t>,</a:t>
              </a:r>
              <a:r>
                <a:rPr lang="en-US">
                  <a:solidFill>
                    <a:srgbClr val="3333FF"/>
                  </a:solidFill>
                  <a:latin typeface="Calibri"/>
                  <a:cs typeface="Calibri"/>
                </a:rPr>
                <a:t>7</a:t>
              </a:r>
              <a:r>
                <a:rPr lang="en-US">
                  <a:latin typeface="Calibri"/>
                  <a:cs typeface="Calibri"/>
                </a:rPr>
                <a:t>,</a:t>
              </a:r>
              <a:r>
                <a:rPr lang="en-US">
                  <a:solidFill>
                    <a:srgbClr val="008000"/>
                  </a:solidFill>
                  <a:latin typeface="Calibri"/>
                  <a:cs typeface="Calibri"/>
                </a:rPr>
                <a:t>1</a:t>
              </a:r>
            </a:p>
          </p:txBody>
        </p:sp>
        <p:sp>
          <p:nvSpPr>
            <p:cNvPr id="18443" name="Text Box 32"/>
            <p:cNvSpPr txBox="1">
              <a:spLocks noChangeArrowheads="1"/>
            </p:cNvSpPr>
            <p:nvPr/>
          </p:nvSpPr>
          <p:spPr bwMode="auto">
            <a:xfrm>
              <a:off x="82296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solidFill>
                    <a:srgbClr val="CC0000"/>
                  </a:solidFill>
                  <a:latin typeface="Calibri"/>
                  <a:cs typeface="Calibri"/>
                </a:rPr>
                <a:t>5</a:t>
              </a:r>
              <a:r>
                <a:rPr lang="en-US">
                  <a:latin typeface="Calibri"/>
                  <a:cs typeface="Calibri"/>
                </a:rPr>
                <a:t>,</a:t>
              </a:r>
              <a:r>
                <a:rPr lang="en-US">
                  <a:solidFill>
                    <a:srgbClr val="3333FF"/>
                  </a:solidFill>
                  <a:latin typeface="Calibri"/>
                  <a:cs typeface="Calibri"/>
                </a:rPr>
                <a:t>2</a:t>
              </a:r>
              <a:r>
                <a:rPr lang="en-US">
                  <a:latin typeface="Calibri"/>
                  <a:cs typeface="Calibri"/>
                </a:rPr>
                <a:t>,</a:t>
              </a:r>
              <a:r>
                <a:rPr lang="en-US">
                  <a:solidFill>
                    <a:srgbClr val="008000"/>
                  </a:solidFill>
                  <a:latin typeface="Calibri"/>
                  <a:cs typeface="Calibri"/>
                </a:rPr>
                <a:t>5</a:t>
              </a:r>
            </a:p>
          </p:txBody>
        </p:sp>
        <p:cxnSp>
          <p:nvCxnSpPr>
            <p:cNvPr id="18445" name="AutoShape 11"/>
            <p:cNvCxnSpPr>
              <a:cxnSpLocks noChangeShapeType="1"/>
            </p:cNvCxnSpPr>
            <p:nvPr/>
          </p:nvCxnSpPr>
          <p:spPr bwMode="auto">
            <a:xfrm flipH="1">
              <a:off x="4686300" y="2362200"/>
              <a:ext cx="1295400" cy="457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46" name="AutoShape 12"/>
            <p:cNvCxnSpPr>
              <a:cxnSpLocks noChangeShapeType="1"/>
            </p:cNvCxnSpPr>
            <p:nvPr/>
          </p:nvCxnSpPr>
          <p:spPr bwMode="auto">
            <a:xfrm>
              <a:off x="5981700" y="2362200"/>
              <a:ext cx="1447800" cy="457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47" name="AutoShape 13"/>
            <p:cNvCxnSpPr>
              <a:cxnSpLocks noChangeShapeType="1"/>
            </p:cNvCxnSpPr>
            <p:nvPr/>
          </p:nvCxnSpPr>
          <p:spPr bwMode="auto">
            <a:xfrm flipH="1">
              <a:off x="4000500" y="3124200"/>
              <a:ext cx="685800" cy="6096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48" name="AutoShape 14"/>
            <p:cNvCxnSpPr>
              <a:cxnSpLocks noChangeShapeType="1"/>
            </p:cNvCxnSpPr>
            <p:nvPr/>
          </p:nvCxnSpPr>
          <p:spPr bwMode="auto">
            <a:xfrm>
              <a:off x="4686300" y="3124200"/>
              <a:ext cx="609600" cy="6096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49" name="AutoShape 15"/>
            <p:cNvCxnSpPr>
              <a:cxnSpLocks noChangeShapeType="1"/>
            </p:cNvCxnSpPr>
            <p:nvPr/>
          </p:nvCxnSpPr>
          <p:spPr bwMode="auto">
            <a:xfrm flipH="1">
              <a:off x="6819900" y="3124200"/>
              <a:ext cx="609600" cy="6096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0" name="AutoShape 16"/>
            <p:cNvCxnSpPr>
              <a:cxnSpLocks noChangeShapeType="1"/>
            </p:cNvCxnSpPr>
            <p:nvPr/>
          </p:nvCxnSpPr>
          <p:spPr bwMode="auto">
            <a:xfrm>
              <a:off x="7429500" y="3124200"/>
              <a:ext cx="609600" cy="6096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1" name="AutoShape 17"/>
            <p:cNvCxnSpPr>
              <a:cxnSpLocks noChangeShapeType="1"/>
            </p:cNvCxnSpPr>
            <p:nvPr/>
          </p:nvCxnSpPr>
          <p:spPr bwMode="auto">
            <a:xfrm flipH="1">
              <a:off x="3733800" y="4038600"/>
              <a:ext cx="2667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2" name="AutoShape 18"/>
            <p:cNvCxnSpPr>
              <a:cxnSpLocks noChangeShapeType="1"/>
            </p:cNvCxnSpPr>
            <p:nvPr/>
          </p:nvCxnSpPr>
          <p:spPr bwMode="auto">
            <a:xfrm>
              <a:off x="4000500" y="4038600"/>
              <a:ext cx="1905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3" name="AutoShape 19"/>
            <p:cNvCxnSpPr>
              <a:cxnSpLocks noChangeShapeType="1"/>
            </p:cNvCxnSpPr>
            <p:nvPr/>
          </p:nvCxnSpPr>
          <p:spPr bwMode="auto">
            <a:xfrm flipH="1">
              <a:off x="5029200" y="4038600"/>
              <a:ext cx="2667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4" name="AutoShape 20"/>
            <p:cNvCxnSpPr>
              <a:cxnSpLocks noChangeShapeType="1"/>
            </p:cNvCxnSpPr>
            <p:nvPr/>
          </p:nvCxnSpPr>
          <p:spPr bwMode="auto">
            <a:xfrm>
              <a:off x="5295900" y="4038600"/>
              <a:ext cx="2667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5" name="AutoShape 21"/>
            <p:cNvCxnSpPr>
              <a:cxnSpLocks noChangeShapeType="1"/>
            </p:cNvCxnSpPr>
            <p:nvPr/>
          </p:nvCxnSpPr>
          <p:spPr bwMode="auto">
            <a:xfrm flipH="1">
              <a:off x="6553200" y="4038600"/>
              <a:ext cx="2667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6" name="AutoShape 22"/>
            <p:cNvCxnSpPr>
              <a:cxnSpLocks noChangeShapeType="1"/>
            </p:cNvCxnSpPr>
            <p:nvPr/>
          </p:nvCxnSpPr>
          <p:spPr bwMode="auto">
            <a:xfrm>
              <a:off x="6819900" y="4038600"/>
              <a:ext cx="1905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7" name="AutoShape 23"/>
            <p:cNvCxnSpPr>
              <a:cxnSpLocks noChangeShapeType="1"/>
            </p:cNvCxnSpPr>
            <p:nvPr/>
          </p:nvCxnSpPr>
          <p:spPr bwMode="auto">
            <a:xfrm flipH="1">
              <a:off x="7772400" y="4038600"/>
              <a:ext cx="2667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8" name="AutoShape 24"/>
            <p:cNvCxnSpPr>
              <a:cxnSpLocks noChangeShapeType="1"/>
            </p:cNvCxnSpPr>
            <p:nvPr/>
          </p:nvCxnSpPr>
          <p:spPr bwMode="auto">
            <a:xfrm>
              <a:off x="8039100" y="4038600"/>
              <a:ext cx="2667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sp>
          <p:nvSpPr>
            <p:cNvPr id="18459" name="AutoShape 27"/>
            <p:cNvSpPr>
              <a:spLocks noChangeArrowheads="1"/>
            </p:cNvSpPr>
            <p:nvPr/>
          </p:nvSpPr>
          <p:spPr bwMode="auto">
            <a:xfrm>
              <a:off x="5762625" y="2057400"/>
              <a:ext cx="436563" cy="304800"/>
            </a:xfrm>
            <a:prstGeom prst="triangle">
              <a:avLst>
                <a:gd name="adj" fmla="val 50000"/>
              </a:avLst>
            </a:prstGeom>
            <a:solidFill>
              <a:srgbClr val="CC0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8460" name="AutoShape 27"/>
            <p:cNvSpPr>
              <a:spLocks noChangeArrowheads="1"/>
            </p:cNvSpPr>
            <p:nvPr/>
          </p:nvSpPr>
          <p:spPr bwMode="auto">
            <a:xfrm>
              <a:off x="4481513" y="2819400"/>
              <a:ext cx="436562" cy="304800"/>
            </a:xfrm>
            <a:prstGeom prst="triangle">
              <a:avLst>
                <a:gd name="adj" fmla="val 50000"/>
              </a:avLst>
            </a:prstGeom>
            <a:solidFill>
              <a:srgbClr val="3333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8461" name="AutoShape 27"/>
            <p:cNvSpPr>
              <a:spLocks noChangeArrowheads="1"/>
            </p:cNvSpPr>
            <p:nvPr/>
          </p:nvSpPr>
          <p:spPr bwMode="auto">
            <a:xfrm>
              <a:off x="7799388" y="3733800"/>
              <a:ext cx="436562" cy="304800"/>
            </a:xfrm>
            <a:prstGeom prst="triangle">
              <a:avLst>
                <a:gd name="adj" fmla="val 5000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8462" name="AutoShape 27"/>
            <p:cNvSpPr>
              <a:spLocks noChangeArrowheads="1"/>
            </p:cNvSpPr>
            <p:nvPr/>
          </p:nvSpPr>
          <p:spPr bwMode="auto">
            <a:xfrm>
              <a:off x="7210425" y="2819400"/>
              <a:ext cx="436563" cy="304800"/>
            </a:xfrm>
            <a:prstGeom prst="triangle">
              <a:avLst>
                <a:gd name="adj" fmla="val 50000"/>
              </a:avLst>
            </a:prstGeom>
            <a:solidFill>
              <a:srgbClr val="3333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8463" name="AutoShape 27"/>
            <p:cNvSpPr>
              <a:spLocks noChangeArrowheads="1"/>
            </p:cNvSpPr>
            <p:nvPr/>
          </p:nvSpPr>
          <p:spPr bwMode="auto">
            <a:xfrm>
              <a:off x="6602413" y="3733800"/>
              <a:ext cx="436562" cy="304800"/>
            </a:xfrm>
            <a:prstGeom prst="triangle">
              <a:avLst>
                <a:gd name="adj" fmla="val 5000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8464" name="AutoShape 27"/>
            <p:cNvSpPr>
              <a:spLocks noChangeArrowheads="1"/>
            </p:cNvSpPr>
            <p:nvPr/>
          </p:nvSpPr>
          <p:spPr bwMode="auto">
            <a:xfrm>
              <a:off x="5091113" y="3733800"/>
              <a:ext cx="436562" cy="304800"/>
            </a:xfrm>
            <a:prstGeom prst="triangle">
              <a:avLst>
                <a:gd name="adj" fmla="val 5000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8465" name="AutoShape 27"/>
            <p:cNvSpPr>
              <a:spLocks noChangeArrowheads="1"/>
            </p:cNvSpPr>
            <p:nvPr/>
          </p:nvSpPr>
          <p:spPr bwMode="auto">
            <a:xfrm>
              <a:off x="3795713" y="3733800"/>
              <a:ext cx="436562" cy="304800"/>
            </a:xfrm>
            <a:prstGeom prst="triangle">
              <a:avLst>
                <a:gd name="adj" fmla="val 5000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71987" y="1568450"/>
            <a:ext cx="6389338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Utilities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24824" y="1504578"/>
            <a:ext cx="3704463" cy="2764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Maximum Expected Utility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46238"/>
            <a:ext cx="7924800" cy="45259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Why should we average utilities?  Why not </a:t>
            </a:r>
            <a:r>
              <a:rPr lang="en-US" sz="2400" dirty="0" err="1"/>
              <a:t>minimax</a:t>
            </a:r>
            <a:r>
              <a:rPr lang="en-US" sz="2400" dirty="0"/>
              <a:t>?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Principle of maximum expected utility: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A rational agent should chose the action that </a:t>
            </a:r>
            <a:r>
              <a:rPr lang="en-US" sz="2000" dirty="0">
                <a:solidFill>
                  <a:srgbClr val="CC0000"/>
                </a:solidFill>
              </a:rPr>
              <a:t>maximizes its expected utility, given its knowledge</a:t>
            </a:r>
          </a:p>
          <a:p>
            <a:pPr lvl="1">
              <a:lnSpc>
                <a:spcPct val="90000"/>
              </a:lnSpc>
            </a:pPr>
            <a:endParaRPr lang="en-US" sz="2000" dirty="0"/>
          </a:p>
          <a:p>
            <a:r>
              <a:rPr lang="en-US" sz="2400" dirty="0"/>
              <a:t>Questions:</a:t>
            </a:r>
          </a:p>
          <a:p>
            <a:pPr lvl="1"/>
            <a:r>
              <a:rPr lang="en-US" sz="2000" dirty="0"/>
              <a:t>Where do utilities come from?</a:t>
            </a:r>
          </a:p>
          <a:p>
            <a:pPr lvl="1"/>
            <a:r>
              <a:rPr lang="en-US" sz="2000" dirty="0"/>
              <a:t>How do we know such utilities even exist?</a:t>
            </a:r>
          </a:p>
          <a:p>
            <a:pPr lvl="1"/>
            <a:r>
              <a:rPr lang="en-US" sz="2000" dirty="0"/>
              <a:t>How do we know that averaging even makes sense?</a:t>
            </a:r>
          </a:p>
          <a:p>
            <a:pPr lvl="1"/>
            <a:r>
              <a:rPr lang="en-US" sz="2000" dirty="0"/>
              <a:t>What if our behavior (preferences) can’t be described by utilities?</a:t>
            </a:r>
          </a:p>
          <a:p>
            <a:pPr>
              <a:lnSpc>
                <a:spcPct val="90000"/>
              </a:lnSpc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2743200" y="2414952"/>
            <a:ext cx="6553200" cy="386864"/>
            <a:chOff x="2743200" y="2414952"/>
            <a:chExt cx="6553200" cy="386864"/>
          </a:xfrm>
        </p:grpSpPr>
        <p:sp>
          <p:nvSpPr>
            <p:cNvPr id="33" name="AutoShape 6"/>
            <p:cNvSpPr>
              <a:spLocks noChangeArrowheads="1"/>
            </p:cNvSpPr>
            <p:nvPr/>
          </p:nvSpPr>
          <p:spPr bwMode="auto">
            <a:xfrm rot="10800000">
              <a:off x="2743200" y="2414952"/>
              <a:ext cx="476250" cy="381000"/>
            </a:xfrm>
            <a:prstGeom prst="triangle">
              <a:avLst>
                <a:gd name="adj" fmla="val 50000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34" name="AutoShape 6"/>
            <p:cNvSpPr>
              <a:spLocks noChangeArrowheads="1"/>
            </p:cNvSpPr>
            <p:nvPr/>
          </p:nvSpPr>
          <p:spPr bwMode="auto">
            <a:xfrm rot="10800000">
              <a:off x="4419600" y="2420815"/>
              <a:ext cx="476250" cy="381000"/>
            </a:xfrm>
            <a:prstGeom prst="triangle">
              <a:avLst>
                <a:gd name="adj" fmla="val 50000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35" name="AutoShape 6"/>
            <p:cNvSpPr>
              <a:spLocks noChangeArrowheads="1"/>
            </p:cNvSpPr>
            <p:nvPr/>
          </p:nvSpPr>
          <p:spPr bwMode="auto">
            <a:xfrm rot="10800000">
              <a:off x="7162800" y="2420815"/>
              <a:ext cx="476250" cy="381000"/>
            </a:xfrm>
            <a:prstGeom prst="triangle">
              <a:avLst>
                <a:gd name="adj" fmla="val 50000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36" name="AutoShape 6"/>
            <p:cNvSpPr>
              <a:spLocks noChangeArrowheads="1"/>
            </p:cNvSpPr>
            <p:nvPr/>
          </p:nvSpPr>
          <p:spPr bwMode="auto">
            <a:xfrm rot="10800000">
              <a:off x="8820150" y="2420816"/>
              <a:ext cx="476250" cy="381000"/>
            </a:xfrm>
            <a:prstGeom prst="triangle">
              <a:avLst>
                <a:gd name="adj" fmla="val 50000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</p:grp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Utilities to Use?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4191000"/>
            <a:ext cx="11049000" cy="2362200"/>
          </a:xfrm>
        </p:spPr>
        <p:txBody>
          <a:bodyPr/>
          <a:lstStyle/>
          <a:p>
            <a:r>
              <a:rPr lang="en-US" sz="2400" dirty="0"/>
              <a:t>For worst-case </a:t>
            </a:r>
            <a:r>
              <a:rPr lang="en-US" sz="2400" dirty="0" err="1"/>
              <a:t>minimax</a:t>
            </a:r>
            <a:r>
              <a:rPr lang="en-US" sz="2400" dirty="0"/>
              <a:t> reasoning, terminal function scale doesn’t matter</a:t>
            </a:r>
          </a:p>
          <a:p>
            <a:pPr lvl="1"/>
            <a:r>
              <a:rPr lang="en-US" sz="2400" dirty="0"/>
              <a:t>We just want better states to have higher evaluations (get the ordering right)</a:t>
            </a:r>
          </a:p>
          <a:p>
            <a:pPr lvl="1"/>
            <a:r>
              <a:rPr lang="en-US" sz="2400" dirty="0"/>
              <a:t>We call this </a:t>
            </a:r>
            <a:r>
              <a:rPr lang="en-US" sz="2400" dirty="0">
                <a:solidFill>
                  <a:srgbClr val="C00000"/>
                </a:solidFill>
              </a:rPr>
              <a:t>insensitivity to monotonic transformations</a:t>
            </a:r>
          </a:p>
          <a:p>
            <a:pPr lvl="2"/>
            <a:endParaRPr lang="en-US" sz="1600" dirty="0"/>
          </a:p>
          <a:p>
            <a:r>
              <a:rPr lang="en-US" sz="2400" dirty="0"/>
              <a:t>For average-case </a:t>
            </a:r>
            <a:r>
              <a:rPr lang="en-US" sz="2400" dirty="0" err="1"/>
              <a:t>expectimax</a:t>
            </a:r>
            <a:r>
              <a:rPr lang="en-US" sz="2400" dirty="0"/>
              <a:t> reasoning, we need </a:t>
            </a:r>
            <a:r>
              <a:rPr lang="en-US" sz="2400" i="1" dirty="0"/>
              <a:t>magnitudes</a:t>
            </a:r>
            <a:r>
              <a:rPr lang="en-US" sz="2400" dirty="0"/>
              <a:t> to be meaningful</a:t>
            </a:r>
          </a:p>
        </p:txBody>
      </p:sp>
      <p:cxnSp>
        <p:nvCxnSpPr>
          <p:cNvPr id="10260" name="AutoShape 43"/>
          <p:cNvCxnSpPr>
            <a:cxnSpLocks noChangeShapeType="1"/>
            <a:stCxn id="10261" idx="4"/>
            <a:endCxn id="9" idx="0"/>
          </p:cNvCxnSpPr>
          <p:nvPr/>
        </p:nvCxnSpPr>
        <p:spPr bwMode="auto">
          <a:xfrm rot="16200000" flipH="1">
            <a:off x="3005137" y="2795587"/>
            <a:ext cx="247650" cy="295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8" name="Rectangle 7"/>
          <p:cNvSpPr/>
          <p:nvPr/>
        </p:nvSpPr>
        <p:spPr bwMode="auto">
          <a:xfrm>
            <a:off x="2438400" y="3067050"/>
            <a:ext cx="457200" cy="381000"/>
          </a:xfrm>
          <a:prstGeom prst="rect">
            <a:avLst/>
          </a:prstGeom>
          <a:solidFill>
            <a:srgbClr val="E8D1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0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2971800" y="3067050"/>
            <a:ext cx="609600" cy="381000"/>
          </a:xfrm>
          <a:prstGeom prst="rect">
            <a:avLst/>
          </a:prstGeom>
          <a:solidFill>
            <a:srgbClr val="E8D1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40</a:t>
            </a:r>
          </a:p>
        </p:txBody>
      </p:sp>
      <p:cxnSp>
        <p:nvCxnSpPr>
          <p:cNvPr id="10264" name="AutoShape 43"/>
          <p:cNvCxnSpPr>
            <a:cxnSpLocks noChangeShapeType="1"/>
            <a:stCxn id="10261" idx="4"/>
            <a:endCxn id="8" idx="0"/>
          </p:cNvCxnSpPr>
          <p:nvPr/>
        </p:nvCxnSpPr>
        <p:spPr bwMode="auto">
          <a:xfrm rot="5400000">
            <a:off x="2700338" y="2786063"/>
            <a:ext cx="247650" cy="3143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265" name="AutoShape 43"/>
          <p:cNvCxnSpPr>
            <a:cxnSpLocks noChangeShapeType="1"/>
            <a:stCxn id="10266" idx="4"/>
            <a:endCxn id="21" idx="0"/>
          </p:cNvCxnSpPr>
          <p:nvPr/>
        </p:nvCxnSpPr>
        <p:spPr bwMode="auto">
          <a:xfrm rot="16200000" flipH="1">
            <a:off x="4700587" y="2757487"/>
            <a:ext cx="247650" cy="3333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20" name="Rectangle 19"/>
          <p:cNvSpPr/>
          <p:nvPr/>
        </p:nvSpPr>
        <p:spPr bwMode="auto">
          <a:xfrm>
            <a:off x="4038600" y="3048000"/>
            <a:ext cx="533400" cy="381000"/>
          </a:xfrm>
          <a:prstGeom prst="rect">
            <a:avLst/>
          </a:prstGeom>
          <a:solidFill>
            <a:srgbClr val="E8D1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20</a:t>
            </a:r>
          </a:p>
        </p:txBody>
      </p:sp>
      <p:sp>
        <p:nvSpPr>
          <p:cNvPr id="21" name="Rectangle 20"/>
          <p:cNvSpPr/>
          <p:nvPr/>
        </p:nvSpPr>
        <p:spPr bwMode="auto">
          <a:xfrm>
            <a:off x="4724400" y="3048000"/>
            <a:ext cx="533400" cy="381000"/>
          </a:xfrm>
          <a:prstGeom prst="rect">
            <a:avLst/>
          </a:prstGeom>
          <a:solidFill>
            <a:srgbClr val="E8D1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30</a:t>
            </a:r>
          </a:p>
        </p:txBody>
      </p:sp>
      <p:cxnSp>
        <p:nvCxnSpPr>
          <p:cNvPr id="10269" name="AutoShape 43"/>
          <p:cNvCxnSpPr>
            <a:cxnSpLocks noChangeShapeType="1"/>
            <a:stCxn id="10266" idx="4"/>
            <a:endCxn id="20" idx="0"/>
          </p:cNvCxnSpPr>
          <p:nvPr/>
        </p:nvCxnSpPr>
        <p:spPr bwMode="auto">
          <a:xfrm rot="5400000">
            <a:off x="4357688" y="2747963"/>
            <a:ext cx="247650" cy="3524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3" name="AutoShape 43"/>
          <p:cNvCxnSpPr>
            <a:cxnSpLocks noChangeShapeType="1"/>
            <a:stCxn id="10272" idx="3"/>
            <a:endCxn id="10266" idx="0"/>
          </p:cNvCxnSpPr>
          <p:nvPr/>
        </p:nvCxnSpPr>
        <p:spPr bwMode="auto">
          <a:xfrm rot="16200000" flipH="1">
            <a:off x="4119563" y="1824037"/>
            <a:ext cx="228600" cy="847725"/>
          </a:xfrm>
          <a:prstGeom prst="straightConnector1">
            <a:avLst/>
          </a:prstGeom>
          <a:ln w="12700">
            <a:solidFill>
              <a:schemeClr val="tx1"/>
            </a:solidFill>
            <a:headEnd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271" name="AutoShape 43"/>
          <p:cNvCxnSpPr>
            <a:cxnSpLocks noChangeShapeType="1"/>
            <a:stCxn id="10272" idx="3"/>
            <a:endCxn id="10261" idx="0"/>
          </p:cNvCxnSpPr>
          <p:nvPr/>
        </p:nvCxnSpPr>
        <p:spPr bwMode="auto">
          <a:xfrm rot="5400000">
            <a:off x="3271838" y="1843088"/>
            <a:ext cx="247650" cy="8286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0272" name="Isosceles Triangle 32"/>
          <p:cNvSpPr>
            <a:spLocks noChangeArrowheads="1"/>
          </p:cNvSpPr>
          <p:nvPr/>
        </p:nvSpPr>
        <p:spPr bwMode="auto">
          <a:xfrm>
            <a:off x="3581400" y="1752600"/>
            <a:ext cx="457200" cy="381000"/>
          </a:xfrm>
          <a:prstGeom prst="triangle">
            <a:avLst>
              <a:gd name="adj" fmla="val 50000"/>
            </a:avLst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Right Arrow 54"/>
          <p:cNvSpPr/>
          <p:nvPr/>
        </p:nvSpPr>
        <p:spPr>
          <a:xfrm>
            <a:off x="5791200" y="2971800"/>
            <a:ext cx="609600" cy="533400"/>
          </a:xfrm>
          <a:prstGeom prst="rightArrow">
            <a:avLst>
              <a:gd name="adj1" fmla="val 100000"/>
              <a:gd name="adj2" fmla="val 26972"/>
            </a:avLst>
          </a:prstGeom>
          <a:ln>
            <a:prstDash val="sys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Calibri"/>
                <a:cs typeface="Calibri"/>
              </a:rPr>
              <a:t>x</a:t>
            </a:r>
            <a:r>
              <a:rPr lang="en-US" baseline="30000" dirty="0">
                <a:latin typeface="Calibri"/>
                <a:cs typeface="Calibri"/>
              </a:rPr>
              <a:t>2</a:t>
            </a:r>
          </a:p>
        </p:txBody>
      </p:sp>
      <p:cxnSp>
        <p:nvCxnSpPr>
          <p:cNvPr id="10247" name="AutoShape 43"/>
          <p:cNvCxnSpPr>
            <a:cxnSpLocks noChangeShapeType="1"/>
            <a:stCxn id="10248" idx="4"/>
            <a:endCxn id="64" idx="0"/>
          </p:cNvCxnSpPr>
          <p:nvPr/>
        </p:nvCxnSpPr>
        <p:spPr bwMode="auto">
          <a:xfrm rot="16200000" flipH="1">
            <a:off x="7424737" y="2795587"/>
            <a:ext cx="247650" cy="295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63" name="Rectangle 62"/>
          <p:cNvSpPr/>
          <p:nvPr/>
        </p:nvSpPr>
        <p:spPr bwMode="auto">
          <a:xfrm>
            <a:off x="6858000" y="3067050"/>
            <a:ext cx="457200" cy="381000"/>
          </a:xfrm>
          <a:prstGeom prst="rect">
            <a:avLst/>
          </a:prstGeom>
          <a:solidFill>
            <a:srgbClr val="E8D1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0</a:t>
            </a:r>
          </a:p>
        </p:txBody>
      </p:sp>
      <p:sp>
        <p:nvSpPr>
          <p:cNvPr id="64" name="Rectangle 63"/>
          <p:cNvSpPr/>
          <p:nvPr/>
        </p:nvSpPr>
        <p:spPr bwMode="auto">
          <a:xfrm>
            <a:off x="7391400" y="3067050"/>
            <a:ext cx="609600" cy="381000"/>
          </a:xfrm>
          <a:prstGeom prst="rect">
            <a:avLst/>
          </a:prstGeom>
          <a:solidFill>
            <a:srgbClr val="E8D1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1600</a:t>
            </a:r>
          </a:p>
        </p:txBody>
      </p:sp>
      <p:cxnSp>
        <p:nvCxnSpPr>
          <p:cNvPr id="10251" name="AutoShape 43"/>
          <p:cNvCxnSpPr>
            <a:cxnSpLocks noChangeShapeType="1"/>
            <a:stCxn id="10248" idx="4"/>
            <a:endCxn id="63" idx="0"/>
          </p:cNvCxnSpPr>
          <p:nvPr/>
        </p:nvCxnSpPr>
        <p:spPr bwMode="auto">
          <a:xfrm rot="5400000">
            <a:off x="7119938" y="2786063"/>
            <a:ext cx="247650" cy="3143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252" name="AutoShape 43"/>
          <p:cNvCxnSpPr>
            <a:cxnSpLocks noChangeShapeType="1"/>
            <a:stCxn id="10253" idx="4"/>
            <a:endCxn id="69" idx="0"/>
          </p:cNvCxnSpPr>
          <p:nvPr/>
        </p:nvCxnSpPr>
        <p:spPr bwMode="auto">
          <a:xfrm rot="16200000" flipH="1">
            <a:off x="9120187" y="2757487"/>
            <a:ext cx="247650" cy="3333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grpSp>
        <p:nvGrpSpPr>
          <p:cNvPr id="39" name="Group 38"/>
          <p:cNvGrpSpPr/>
          <p:nvPr/>
        </p:nvGrpSpPr>
        <p:grpSpPr>
          <a:xfrm>
            <a:off x="2762250" y="2362200"/>
            <a:ext cx="6534150" cy="457200"/>
            <a:chOff x="2762250" y="2362200"/>
            <a:chExt cx="6534150" cy="457200"/>
          </a:xfrm>
        </p:grpSpPr>
        <p:sp>
          <p:nvSpPr>
            <p:cNvPr id="10261" name="Oval 39"/>
            <p:cNvSpPr>
              <a:spLocks noChangeArrowheads="1"/>
            </p:cNvSpPr>
            <p:nvPr/>
          </p:nvSpPr>
          <p:spPr bwMode="auto">
            <a:xfrm>
              <a:off x="2762250" y="2381250"/>
              <a:ext cx="438150" cy="43815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66" name="Oval 39"/>
            <p:cNvSpPr>
              <a:spLocks noChangeArrowheads="1"/>
            </p:cNvSpPr>
            <p:nvPr/>
          </p:nvSpPr>
          <p:spPr bwMode="auto">
            <a:xfrm>
              <a:off x="4438650" y="2362200"/>
              <a:ext cx="438150" cy="43815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48" name="Oval 39"/>
            <p:cNvSpPr>
              <a:spLocks noChangeArrowheads="1"/>
            </p:cNvSpPr>
            <p:nvPr/>
          </p:nvSpPr>
          <p:spPr bwMode="auto">
            <a:xfrm>
              <a:off x="7181850" y="2381250"/>
              <a:ext cx="438150" cy="43815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53" name="Oval 39"/>
            <p:cNvSpPr>
              <a:spLocks noChangeArrowheads="1"/>
            </p:cNvSpPr>
            <p:nvPr/>
          </p:nvSpPr>
          <p:spPr bwMode="auto">
            <a:xfrm>
              <a:off x="8858250" y="2362200"/>
              <a:ext cx="438150" cy="43815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8" name="Rectangle 67"/>
          <p:cNvSpPr/>
          <p:nvPr/>
        </p:nvSpPr>
        <p:spPr bwMode="auto">
          <a:xfrm>
            <a:off x="8458200" y="3048000"/>
            <a:ext cx="533400" cy="381000"/>
          </a:xfrm>
          <a:prstGeom prst="rect">
            <a:avLst/>
          </a:prstGeom>
          <a:solidFill>
            <a:srgbClr val="E8D1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400</a:t>
            </a:r>
          </a:p>
        </p:txBody>
      </p:sp>
      <p:sp>
        <p:nvSpPr>
          <p:cNvPr id="69" name="Rectangle 68"/>
          <p:cNvSpPr/>
          <p:nvPr/>
        </p:nvSpPr>
        <p:spPr bwMode="auto">
          <a:xfrm>
            <a:off x="9144000" y="3048000"/>
            <a:ext cx="533400" cy="381000"/>
          </a:xfrm>
          <a:prstGeom prst="rect">
            <a:avLst/>
          </a:prstGeom>
          <a:solidFill>
            <a:srgbClr val="E8D1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900</a:t>
            </a:r>
          </a:p>
        </p:txBody>
      </p:sp>
      <p:cxnSp>
        <p:nvCxnSpPr>
          <p:cNvPr id="10256" name="AutoShape 43"/>
          <p:cNvCxnSpPr>
            <a:cxnSpLocks noChangeShapeType="1"/>
            <a:stCxn id="10253" idx="4"/>
            <a:endCxn id="68" idx="0"/>
          </p:cNvCxnSpPr>
          <p:nvPr/>
        </p:nvCxnSpPr>
        <p:spPr bwMode="auto">
          <a:xfrm rot="5400000">
            <a:off x="8777288" y="2747963"/>
            <a:ext cx="247650" cy="3524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257" name="AutoShape 43"/>
          <p:cNvCxnSpPr>
            <a:cxnSpLocks noChangeShapeType="1"/>
            <a:stCxn id="10259" idx="3"/>
            <a:endCxn id="10253" idx="0"/>
          </p:cNvCxnSpPr>
          <p:nvPr/>
        </p:nvCxnSpPr>
        <p:spPr bwMode="auto">
          <a:xfrm rot="16200000" flipH="1">
            <a:off x="8539162" y="1824037"/>
            <a:ext cx="228600" cy="8477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72" name="AutoShape 43"/>
          <p:cNvCxnSpPr>
            <a:cxnSpLocks noChangeShapeType="1"/>
            <a:stCxn id="10259" idx="3"/>
            <a:endCxn id="10248" idx="0"/>
          </p:cNvCxnSpPr>
          <p:nvPr/>
        </p:nvCxnSpPr>
        <p:spPr bwMode="auto">
          <a:xfrm rot="5400000">
            <a:off x="7691438" y="1843087"/>
            <a:ext cx="247650" cy="828675"/>
          </a:xfrm>
          <a:prstGeom prst="straightConnector1">
            <a:avLst/>
          </a:prstGeom>
          <a:ln w="12700">
            <a:solidFill>
              <a:schemeClr val="tx1"/>
            </a:solidFill>
            <a:headEnd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259" name="Isosceles Triangle 72"/>
          <p:cNvSpPr>
            <a:spLocks noChangeArrowheads="1"/>
          </p:cNvSpPr>
          <p:nvPr/>
        </p:nvSpPr>
        <p:spPr bwMode="auto">
          <a:xfrm>
            <a:off x="8001000" y="1752600"/>
            <a:ext cx="457200" cy="381000"/>
          </a:xfrm>
          <a:prstGeom prst="triangle">
            <a:avLst>
              <a:gd name="adj" fmla="val 50000"/>
            </a:avLst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Utilities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5334000" cy="45259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>
                <a:solidFill>
                  <a:srgbClr val="CC0000"/>
                </a:solidFill>
              </a:rPr>
              <a:t>Utilities are functions from outcomes (states of the world) to real numbers that describe an agent’s preferences</a:t>
            </a:r>
          </a:p>
          <a:p>
            <a:pPr lvl="1"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400" dirty="0"/>
              <a:t>Where do utilities come from?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In a game, may be simple (+1/-1)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Utilities summarize the agent’s goals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Theorem: any “rational” preferences can be summarized as a utility function</a:t>
            </a:r>
          </a:p>
          <a:p>
            <a:pPr lvl="1"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400" dirty="0"/>
              <a:t>We hard-wire utilities and let behaviors emerge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Why don’t we let agents pick utilities?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Why don’t we prescribe behaviors?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2400" dirty="0"/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30343" y="1905000"/>
            <a:ext cx="1446714" cy="2133600"/>
          </a:xfrm>
          <a:prstGeom prst="rect">
            <a:avLst/>
          </a:prstGeom>
          <a:noFill/>
        </p:spPr>
      </p:pic>
      <p:pic>
        <p:nvPicPr>
          <p:cNvPr id="13" name="Picture 1" descr="C:\Users\Dan\Dropbox\Office\CS 188\Ketrina Art\Utilities\IceCreamUtilities.png"/>
          <p:cNvPicPr>
            <a:picLocks noChangeAspect="1" noChangeArrowheads="1"/>
          </p:cNvPicPr>
          <p:nvPr/>
        </p:nvPicPr>
        <p:blipFill>
          <a:blip r:embed="rId3" cstate="print"/>
          <a:srcRect l="57903" t="75000" r="32764" b="9000"/>
          <a:stretch>
            <a:fillRect/>
          </a:stretch>
        </p:blipFill>
        <p:spPr bwMode="auto">
          <a:xfrm>
            <a:off x="6477000" y="2667000"/>
            <a:ext cx="1066800" cy="1219200"/>
          </a:xfrm>
          <a:prstGeom prst="rect">
            <a:avLst/>
          </a:prstGeom>
          <a:noFill/>
        </p:spPr>
      </p:pic>
      <p:pic>
        <p:nvPicPr>
          <p:cNvPr id="16" name="Picture 1" descr="C:\Users\Dan\Dropbox\Office\CS 188\Ketrina Art\Utilities\IceCreamUtilities.png"/>
          <p:cNvPicPr>
            <a:picLocks noChangeAspect="1" noChangeArrowheads="1"/>
          </p:cNvPicPr>
          <p:nvPr/>
        </p:nvPicPr>
        <p:blipFill>
          <a:blip r:embed="rId3" cstate="print"/>
          <a:srcRect l="41236" t="67000" r="48764" b="9000"/>
          <a:stretch>
            <a:fillRect/>
          </a:stretch>
        </p:blipFill>
        <p:spPr bwMode="auto">
          <a:xfrm>
            <a:off x="8077200" y="2133600"/>
            <a:ext cx="1143000" cy="1828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57400" y="4114800"/>
            <a:ext cx="2492375" cy="249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2469" y="4411212"/>
            <a:ext cx="2748262" cy="2255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10600" y="4343400"/>
            <a:ext cx="2233454" cy="2309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Utilities: Uncertain Outcomes</a:t>
            </a:r>
          </a:p>
        </p:txBody>
      </p:sp>
      <p:sp>
        <p:nvSpPr>
          <p:cNvPr id="14" name="Isosceles Triangle 13"/>
          <p:cNvSpPr/>
          <p:nvPr/>
        </p:nvSpPr>
        <p:spPr>
          <a:xfrm>
            <a:off x="5257800" y="1676400"/>
            <a:ext cx="762000" cy="533400"/>
          </a:xfrm>
          <a:prstGeom prst="triangle">
            <a:avLst/>
          </a:prstGeom>
          <a:solidFill>
            <a:srgbClr val="99C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000">
              <a:latin typeface="Calibri" pitchFamily="34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2895600" y="2819400"/>
            <a:ext cx="609600" cy="609600"/>
          </a:xfrm>
          <a:prstGeom prst="ellipse">
            <a:avLst/>
          </a:prstGeom>
          <a:solidFill>
            <a:srgbClr val="B5EDC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000">
              <a:latin typeface="Calibri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7848600" y="2819400"/>
            <a:ext cx="609600" cy="609600"/>
          </a:xfrm>
          <a:prstGeom prst="ellipse">
            <a:avLst/>
          </a:prstGeom>
          <a:solidFill>
            <a:srgbClr val="B5EDC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000">
              <a:latin typeface="Calibri" pitchFamily="34" charset="0"/>
            </a:endParaRPr>
          </a:p>
        </p:txBody>
      </p:sp>
      <p:cxnSp>
        <p:nvCxnSpPr>
          <p:cNvPr id="18" name="Straight Arrow Connector 17"/>
          <p:cNvCxnSpPr>
            <a:stCxn id="14" idx="3"/>
            <a:endCxn id="16" idx="0"/>
          </p:cNvCxnSpPr>
          <p:nvPr/>
        </p:nvCxnSpPr>
        <p:spPr>
          <a:xfrm>
            <a:off x="5638800" y="2209800"/>
            <a:ext cx="2514600" cy="60960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4" idx="3"/>
            <a:endCxn id="15" idx="0"/>
          </p:cNvCxnSpPr>
          <p:nvPr/>
        </p:nvCxnSpPr>
        <p:spPr>
          <a:xfrm flipH="1">
            <a:off x="3200400" y="2209800"/>
            <a:ext cx="2438400" cy="60960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15" idx="4"/>
          </p:cNvCxnSpPr>
          <p:nvPr/>
        </p:nvCxnSpPr>
        <p:spPr>
          <a:xfrm>
            <a:off x="3200400" y="3429000"/>
            <a:ext cx="0" cy="91440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8153400" y="3429000"/>
            <a:ext cx="1143000" cy="91440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16" idx="4"/>
          </p:cNvCxnSpPr>
          <p:nvPr/>
        </p:nvCxnSpPr>
        <p:spPr>
          <a:xfrm flipH="1">
            <a:off x="7086600" y="3429000"/>
            <a:ext cx="1066800" cy="914402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17" name="TextBox 29"/>
          <p:cNvSpPr txBox="1">
            <a:spLocks noChangeArrowheads="1"/>
          </p:cNvSpPr>
          <p:nvPr/>
        </p:nvSpPr>
        <p:spPr bwMode="auto">
          <a:xfrm>
            <a:off x="4191000" y="1219200"/>
            <a:ext cx="2971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dirty="0">
                <a:latin typeface="Calibri" pitchFamily="34" charset="0"/>
              </a:rPr>
              <a:t>Getting ice cream</a:t>
            </a:r>
          </a:p>
        </p:txBody>
      </p:sp>
      <p:sp>
        <p:nvSpPr>
          <p:cNvPr id="21518" name="TextBox 30"/>
          <p:cNvSpPr txBox="1">
            <a:spLocks noChangeArrowheads="1"/>
          </p:cNvSpPr>
          <p:nvPr/>
        </p:nvSpPr>
        <p:spPr bwMode="auto">
          <a:xfrm>
            <a:off x="2971800" y="2133600"/>
            <a:ext cx="2438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dirty="0">
                <a:latin typeface="Calibri" pitchFamily="34" charset="0"/>
              </a:rPr>
              <a:t>Get Single</a:t>
            </a:r>
          </a:p>
        </p:txBody>
      </p:sp>
      <p:sp>
        <p:nvSpPr>
          <p:cNvPr id="21519" name="TextBox 31"/>
          <p:cNvSpPr txBox="1">
            <a:spLocks noChangeArrowheads="1"/>
          </p:cNvSpPr>
          <p:nvPr/>
        </p:nvSpPr>
        <p:spPr bwMode="auto">
          <a:xfrm>
            <a:off x="7162800" y="2133600"/>
            <a:ext cx="1600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dirty="0">
                <a:latin typeface="Calibri" pitchFamily="34" charset="0"/>
              </a:rPr>
              <a:t>Get Double</a:t>
            </a:r>
          </a:p>
        </p:txBody>
      </p:sp>
      <p:sp>
        <p:nvSpPr>
          <p:cNvPr id="15376" name="TextBox 36"/>
          <p:cNvSpPr txBox="1">
            <a:spLocks noChangeArrowheads="1"/>
          </p:cNvSpPr>
          <p:nvPr/>
        </p:nvSpPr>
        <p:spPr bwMode="auto">
          <a:xfrm>
            <a:off x="6705600" y="3581400"/>
            <a:ext cx="1066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>
                <a:latin typeface="Calibri" pitchFamily="34" charset="0"/>
              </a:rPr>
              <a:t>Oops</a:t>
            </a:r>
          </a:p>
        </p:txBody>
      </p:sp>
      <p:sp>
        <p:nvSpPr>
          <p:cNvPr id="15377" name="TextBox 37"/>
          <p:cNvSpPr txBox="1">
            <a:spLocks noChangeArrowheads="1"/>
          </p:cNvSpPr>
          <p:nvPr/>
        </p:nvSpPr>
        <p:spPr bwMode="auto">
          <a:xfrm>
            <a:off x="8947640" y="3581400"/>
            <a:ext cx="1066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>
                <a:latin typeface="Calibri" pitchFamily="34" charset="0"/>
              </a:rPr>
              <a:t>Whew!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6" grpId="0"/>
      <p:bldP spid="1537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27817" y="4584660"/>
            <a:ext cx="6506002" cy="1771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Preferences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5867400" cy="4525963"/>
          </a:xfrm>
        </p:spPr>
        <p:txBody>
          <a:bodyPr/>
          <a:lstStyle/>
          <a:p>
            <a:r>
              <a:rPr lang="en-US" sz="2400" dirty="0"/>
              <a:t>An agent must have preferences among:</a:t>
            </a:r>
          </a:p>
          <a:p>
            <a:pPr lvl="1"/>
            <a:r>
              <a:rPr lang="en-US" sz="2000" dirty="0"/>
              <a:t>Prizes: </a:t>
            </a:r>
            <a:r>
              <a:rPr lang="en-US" sz="2400" i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A, B</a:t>
            </a:r>
            <a:r>
              <a:rPr lang="en-US" sz="2000" dirty="0"/>
              <a:t>, etc.</a:t>
            </a:r>
          </a:p>
          <a:p>
            <a:pPr lvl="1"/>
            <a:r>
              <a:rPr lang="en-US" sz="2000" dirty="0"/>
              <a:t>Lotteries: situations with uncertain prizes</a:t>
            </a:r>
          </a:p>
          <a:p>
            <a:endParaRPr lang="en-US" sz="24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r>
              <a:rPr lang="en-US" sz="2400" dirty="0"/>
              <a:t>Notation:</a:t>
            </a:r>
          </a:p>
          <a:p>
            <a:pPr lvl="1"/>
            <a:r>
              <a:rPr lang="en-US" sz="2000" dirty="0"/>
              <a:t>Preference:</a:t>
            </a:r>
          </a:p>
          <a:p>
            <a:pPr lvl="1"/>
            <a:r>
              <a:rPr lang="en-US" sz="2000" dirty="0"/>
              <a:t>Indifference:</a:t>
            </a:r>
          </a:p>
          <a:p>
            <a:endParaRPr lang="en-US" sz="2400" dirty="0"/>
          </a:p>
        </p:txBody>
      </p:sp>
      <p:pic>
        <p:nvPicPr>
          <p:cNvPr id="22533" name="Picture 5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" cstate="print"/>
          <a:srcRect r="85012" b="-16667"/>
          <a:stretch>
            <a:fillRect/>
          </a:stretch>
        </p:blipFill>
        <p:spPr bwMode="auto">
          <a:xfrm>
            <a:off x="2743200" y="4876800"/>
            <a:ext cx="914400" cy="25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Picture 6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 cstate="print"/>
          <a:srcRect r="77951" b="13253"/>
          <a:stretch>
            <a:fillRect/>
          </a:stretch>
        </p:blipFill>
        <p:spPr bwMode="auto">
          <a:xfrm>
            <a:off x="2743200" y="4522176"/>
            <a:ext cx="990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6" name="Picture 8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905000" y="3048000"/>
            <a:ext cx="2997200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Oval 9"/>
          <p:cNvSpPr/>
          <p:nvPr/>
        </p:nvSpPr>
        <p:spPr>
          <a:xfrm>
            <a:off x="9677400" y="2219980"/>
            <a:ext cx="457200" cy="457200"/>
          </a:xfrm>
          <a:prstGeom prst="ellipse">
            <a:avLst/>
          </a:prstGeom>
          <a:solidFill>
            <a:srgbClr val="B5EDC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1" name="Straight Arrow Connector 10"/>
          <p:cNvCxnSpPr>
            <a:stCxn id="10" idx="4"/>
          </p:cNvCxnSpPr>
          <p:nvPr/>
        </p:nvCxnSpPr>
        <p:spPr>
          <a:xfrm flipH="1">
            <a:off x="9144000" y="2677180"/>
            <a:ext cx="762000" cy="91440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9906000" y="2677180"/>
            <a:ext cx="838200" cy="91440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8839200" y="3591580"/>
            <a:ext cx="251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                  B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067800" y="2753380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p               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-p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534400" y="2057400"/>
            <a:ext cx="2819400" cy="21336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9067800" y="1447800"/>
            <a:ext cx="251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  <a:cs typeface="Times New Roman" pitchFamily="18" charset="0"/>
              </a:rPr>
              <a:t>  A Lottery</a:t>
            </a:r>
            <a:endParaRPr lang="en-US" sz="28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477000" y="1447800"/>
            <a:ext cx="251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  <a:cs typeface="Times New Roman" pitchFamily="18" charset="0"/>
              </a:rPr>
              <a:t>  A Prize</a:t>
            </a:r>
            <a:endParaRPr lang="en-US" sz="28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6781800" y="2057400"/>
            <a:ext cx="838200" cy="8382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7010400" y="22098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1" grpId="0"/>
      <p:bldP spid="24" grpId="0"/>
      <p:bldP spid="25" grpId="0" animBg="1"/>
      <p:bldP spid="26" grpId="0"/>
      <p:bldP spid="27" grpId="0"/>
      <p:bldP spid="28" grpId="0" animBg="1"/>
      <p:bldP spid="2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62200" y="1372615"/>
            <a:ext cx="7620000" cy="4878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Rationality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1" name="Picture 2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98543" y="3272539"/>
            <a:ext cx="3642140" cy="3249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108966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We want some constraints on preferences before we call them rational, such as:</a:t>
            </a:r>
          </a:p>
          <a:p>
            <a:pPr lvl="1">
              <a:lnSpc>
                <a:spcPct val="90000"/>
              </a:lnSpc>
            </a:pPr>
            <a:endParaRPr lang="en-US" sz="2000" dirty="0"/>
          </a:p>
          <a:p>
            <a:pPr lvl="1"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For example: an agent with </a:t>
            </a:r>
            <a:r>
              <a:rPr lang="en-US" sz="2400" dirty="0">
                <a:solidFill>
                  <a:srgbClr val="C00000"/>
                </a:solidFill>
              </a:rPr>
              <a:t>intransitive preferences</a:t>
            </a:r>
            <a:r>
              <a:rPr lang="en-US" sz="2400" dirty="0"/>
              <a:t> can</a:t>
            </a:r>
          </a:p>
          <a:p>
            <a:pPr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rgbClr val="C00000"/>
                </a:solidFill>
              </a:rPr>
              <a:t>	</a:t>
            </a:r>
            <a:r>
              <a:rPr lang="en-US" sz="2400" dirty="0"/>
              <a:t>be induced to give away all of its money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If B &gt; C, then an agent with C would pay (say) 1 cent to get B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If A &gt; B, then an agent with B would pay (say) 1 cent to get A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If C &gt; A, then an agent with A would pay (say) 1 cent to get C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667000" y="2209800"/>
            <a:ext cx="6858000" cy="609600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Rational Preferences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5594840" y="2329160"/>
          <a:ext cx="3657600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9" name="Equation" r:id="rId5" imgW="1815840" imgH="203040" progId="Equation.3">
                  <p:embed/>
                </p:oleObj>
              </mc:Choice>
              <mc:Fallback>
                <p:oleObj name="Equation" r:id="rId5" imgW="1815840" imgH="2030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94840" y="2329160"/>
                        <a:ext cx="3657600" cy="409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819400" y="2281535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Axiom of Transitivity: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38594" y="1785276"/>
            <a:ext cx="5296017" cy="3700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1066800" y="1900535"/>
            <a:ext cx="5715000" cy="3657600"/>
          </a:xfrm>
          <a:prstGeom prst="roundRect">
            <a:avLst>
              <a:gd name="adj" fmla="val 9367"/>
            </a:avLst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Rational Preferences</a:t>
            </a:r>
          </a:p>
        </p:txBody>
      </p:sp>
      <p:pic>
        <p:nvPicPr>
          <p:cNvPr id="23556" name="Picture 4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95400" y="2052935"/>
            <a:ext cx="5181600" cy="331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0" y="5862935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itchFamily="34" charset="0"/>
              </a:rPr>
              <a:t>Theorem: Rational preferences imply behavior describable as maximization of expected utility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6800" y="1290935"/>
            <a:ext cx="571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 pitchFamily="34" charset="0"/>
              </a:rPr>
              <a:t>The Axioms of Rationality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42214" y="1713765"/>
            <a:ext cx="2432050" cy="291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581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11353800" cy="4876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Theorem [Ramsey, 1931; von Neumann &amp; Morgenstern, 1944]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Given any preferences satisfying these constraints, there exists a real-valued</a:t>
            </a:r>
          </a:p>
          <a:p>
            <a:pPr lvl="1">
              <a:lnSpc>
                <a:spcPct val="80000"/>
              </a:lnSpc>
              <a:spcBef>
                <a:spcPts val="200"/>
              </a:spcBef>
              <a:buNone/>
            </a:pPr>
            <a:r>
              <a:rPr lang="en-US" sz="2000" dirty="0"/>
              <a:t>	function U such that:</a:t>
            </a:r>
          </a:p>
          <a:p>
            <a:pPr lvl="1">
              <a:lnSpc>
                <a:spcPct val="80000"/>
              </a:lnSpc>
            </a:pPr>
            <a:endParaRPr lang="en-US" sz="2000" dirty="0"/>
          </a:p>
          <a:p>
            <a:pPr lvl="1">
              <a:lnSpc>
                <a:spcPct val="80000"/>
              </a:lnSpc>
            </a:pPr>
            <a:endParaRPr lang="en-US" sz="2000" dirty="0"/>
          </a:p>
          <a:p>
            <a:pPr lvl="1">
              <a:lnSpc>
                <a:spcPct val="80000"/>
              </a:lnSpc>
            </a:pPr>
            <a:endParaRPr lang="en-US" sz="2000" dirty="0"/>
          </a:p>
          <a:p>
            <a:pPr lvl="1">
              <a:lnSpc>
                <a:spcPct val="80000"/>
              </a:lnSpc>
            </a:pPr>
            <a:endParaRPr lang="en-US" sz="2000" dirty="0"/>
          </a:p>
          <a:p>
            <a:pPr lvl="1">
              <a:lnSpc>
                <a:spcPct val="80000"/>
              </a:lnSpc>
            </a:pPr>
            <a:endParaRPr lang="en-US" sz="2000" dirty="0"/>
          </a:p>
          <a:p>
            <a:pPr lvl="1">
              <a:lnSpc>
                <a:spcPct val="80000"/>
              </a:lnSpc>
            </a:pPr>
            <a:r>
              <a:rPr lang="en-US" sz="2000" dirty="0"/>
              <a:t>I.e. values assigned by U preserve preferences of both prizes and lotteries!</a:t>
            </a:r>
          </a:p>
          <a:p>
            <a:pPr lvl="2">
              <a:lnSpc>
                <a:spcPct val="80000"/>
              </a:lnSpc>
            </a:pPr>
            <a:endParaRPr lang="en-US" sz="1600" dirty="0"/>
          </a:p>
          <a:p>
            <a:pPr lvl="2">
              <a:lnSpc>
                <a:spcPct val="80000"/>
              </a:lnSpc>
            </a:pPr>
            <a:endParaRPr lang="en-US" sz="1600" dirty="0"/>
          </a:p>
          <a:p>
            <a:pPr>
              <a:lnSpc>
                <a:spcPct val="80000"/>
              </a:lnSpc>
            </a:pPr>
            <a:r>
              <a:rPr lang="en-US" sz="2400" dirty="0"/>
              <a:t>Maximum expected utility (MEU) principle: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Choose the action that maximizes expected utility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Note: an agent can be entirely rational (consistent with MEU) without ever representing or manipulating utilities and probabilities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E.g., a lookup table for perfect tic-tac-toe, a reflex vacuum cleaner</a:t>
            </a:r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MEU Principle</a:t>
            </a:r>
          </a:p>
        </p:txBody>
      </p:sp>
      <p:pic>
        <p:nvPicPr>
          <p:cNvPr id="24580" name="Picture 4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7400" y="2773362"/>
            <a:ext cx="5889625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1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1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14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14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10764" y="1276350"/>
            <a:ext cx="5960434" cy="489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Human Utilities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81459" y="1726213"/>
            <a:ext cx="3615489" cy="3436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Utility Scales</a:t>
            </a:r>
          </a:p>
        </p:txBody>
      </p:sp>
      <p:sp>
        <p:nvSpPr>
          <p:cNvPr id="1160195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397001"/>
            <a:ext cx="7899400" cy="4729164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>
                <a:solidFill>
                  <a:srgbClr val="CC0000"/>
                </a:solidFill>
              </a:rPr>
              <a:t>Normalized utilities</a:t>
            </a:r>
            <a:r>
              <a:rPr lang="en-US" sz="2400" dirty="0"/>
              <a:t>: u</a:t>
            </a:r>
            <a:r>
              <a:rPr lang="en-US" sz="2400" baseline="-25000" dirty="0"/>
              <a:t>+</a:t>
            </a:r>
            <a:r>
              <a:rPr lang="en-US" sz="2400" dirty="0"/>
              <a:t> = 1.0, u</a:t>
            </a:r>
            <a:r>
              <a:rPr lang="en-US" sz="2400" baseline="-25000" dirty="0"/>
              <a:t>-</a:t>
            </a:r>
            <a:r>
              <a:rPr lang="en-US" sz="2400" dirty="0"/>
              <a:t> = 0.0</a:t>
            </a:r>
          </a:p>
          <a:p>
            <a:pPr>
              <a:lnSpc>
                <a:spcPct val="80000"/>
              </a:lnSpc>
            </a:pPr>
            <a:endParaRPr lang="en-US" sz="1600" dirty="0"/>
          </a:p>
          <a:p>
            <a:pPr>
              <a:lnSpc>
                <a:spcPct val="80000"/>
              </a:lnSpc>
            </a:pPr>
            <a:r>
              <a:rPr lang="en-US" sz="2400" dirty="0" err="1">
                <a:solidFill>
                  <a:srgbClr val="CC0000"/>
                </a:solidFill>
              </a:rPr>
              <a:t>Micromorts</a:t>
            </a:r>
            <a:r>
              <a:rPr lang="en-US" sz="2400" dirty="0"/>
              <a:t>: one-millionth chance of death, useful for paying to reduce product risks, etc.</a:t>
            </a:r>
          </a:p>
          <a:p>
            <a:pPr>
              <a:lnSpc>
                <a:spcPct val="80000"/>
              </a:lnSpc>
            </a:pPr>
            <a:endParaRPr lang="en-US" sz="1600" dirty="0"/>
          </a:p>
          <a:p>
            <a:pPr>
              <a:lnSpc>
                <a:spcPct val="80000"/>
              </a:lnSpc>
            </a:pPr>
            <a:r>
              <a:rPr lang="en-US" sz="2400" dirty="0">
                <a:solidFill>
                  <a:srgbClr val="CC0000"/>
                </a:solidFill>
              </a:rPr>
              <a:t>QALYs</a:t>
            </a:r>
            <a:r>
              <a:rPr lang="en-US" sz="2400" dirty="0"/>
              <a:t>: quality-adjusted life years, useful for medical decisions involving substantial risk</a:t>
            </a:r>
          </a:p>
          <a:p>
            <a:pPr>
              <a:lnSpc>
                <a:spcPct val="80000"/>
              </a:lnSpc>
            </a:pPr>
            <a:endParaRPr lang="en-US" sz="1600" dirty="0"/>
          </a:p>
          <a:p>
            <a:pPr>
              <a:lnSpc>
                <a:spcPct val="80000"/>
              </a:lnSpc>
            </a:pPr>
            <a:r>
              <a:rPr lang="en-US" sz="2400" dirty="0"/>
              <a:t>Note: behavior is invariant under positive linear transformation</a:t>
            </a:r>
          </a:p>
          <a:p>
            <a:pPr>
              <a:lnSpc>
                <a:spcPct val="80000"/>
              </a:lnSpc>
            </a:pPr>
            <a:endParaRPr lang="en-US" sz="1800" dirty="0"/>
          </a:p>
          <a:p>
            <a:pPr>
              <a:lnSpc>
                <a:spcPct val="80000"/>
              </a:lnSpc>
            </a:pPr>
            <a:endParaRPr lang="en-US" sz="1800" dirty="0"/>
          </a:p>
          <a:p>
            <a:pPr>
              <a:lnSpc>
                <a:spcPct val="80000"/>
              </a:lnSpc>
            </a:pPr>
            <a:endParaRPr lang="en-US" sz="1800" dirty="0"/>
          </a:p>
          <a:p>
            <a:pPr>
              <a:lnSpc>
                <a:spcPct val="80000"/>
              </a:lnSpc>
            </a:pPr>
            <a:endParaRPr lang="en-US" sz="1800" dirty="0"/>
          </a:p>
          <a:p>
            <a:pPr>
              <a:lnSpc>
                <a:spcPct val="80000"/>
              </a:lnSpc>
            </a:pPr>
            <a:r>
              <a:rPr lang="en-US" sz="2400" dirty="0"/>
              <a:t>With deterministic prizes only (no lottery choices), only </a:t>
            </a:r>
            <a:r>
              <a:rPr lang="en-US" sz="2400" dirty="0">
                <a:solidFill>
                  <a:srgbClr val="CC0000"/>
                </a:solidFill>
              </a:rPr>
              <a:t>ordinal utility</a:t>
            </a:r>
            <a:r>
              <a:rPr lang="en-US" sz="2400" dirty="0"/>
              <a:t> can be determined, i.e., total order on prizes</a:t>
            </a:r>
          </a:p>
        </p:txBody>
      </p:sp>
      <p:pic>
        <p:nvPicPr>
          <p:cNvPr id="1160196" name="Picture 4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95400" y="4724400"/>
            <a:ext cx="5792788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0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0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0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0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0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917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95400"/>
            <a:ext cx="11379200" cy="4729164"/>
          </a:xfrm>
        </p:spPr>
        <p:txBody>
          <a:bodyPr/>
          <a:lstStyle/>
          <a:p>
            <a:r>
              <a:rPr lang="en-US" sz="2400" dirty="0"/>
              <a:t>Utilities map states to real numbers. Which numbers?</a:t>
            </a:r>
          </a:p>
          <a:p>
            <a:r>
              <a:rPr lang="en-US" sz="2400" dirty="0"/>
              <a:t>Standard approach to assessment (elicitation) of human utilities:</a:t>
            </a:r>
          </a:p>
          <a:p>
            <a:pPr lvl="1"/>
            <a:r>
              <a:rPr lang="en-US" sz="2200" dirty="0"/>
              <a:t>Compare a prize A to a </a:t>
            </a:r>
            <a:r>
              <a:rPr lang="en-US" sz="2200" dirty="0">
                <a:solidFill>
                  <a:srgbClr val="CC0000"/>
                </a:solidFill>
              </a:rPr>
              <a:t>standard lottery</a:t>
            </a:r>
            <a:r>
              <a:rPr lang="en-US" sz="2200" dirty="0"/>
              <a:t> </a:t>
            </a:r>
            <a:r>
              <a:rPr lang="en-US" sz="2200" dirty="0" err="1"/>
              <a:t>L</a:t>
            </a:r>
            <a:r>
              <a:rPr lang="en-US" sz="2200" baseline="-25000" dirty="0" err="1"/>
              <a:t>p</a:t>
            </a:r>
            <a:r>
              <a:rPr lang="en-US" sz="2200" dirty="0"/>
              <a:t> between</a:t>
            </a:r>
          </a:p>
          <a:p>
            <a:pPr lvl="2"/>
            <a:r>
              <a:rPr lang="en-US" sz="2000" dirty="0"/>
              <a:t>“best possible prize” u</a:t>
            </a:r>
            <a:r>
              <a:rPr lang="en-US" sz="2000" baseline="-25000" dirty="0"/>
              <a:t>+</a:t>
            </a:r>
            <a:r>
              <a:rPr lang="en-US" sz="2000" dirty="0"/>
              <a:t> with probability p</a:t>
            </a:r>
          </a:p>
          <a:p>
            <a:pPr lvl="2"/>
            <a:r>
              <a:rPr lang="en-US" sz="2000" dirty="0"/>
              <a:t>“worst possible catastrophe” u</a:t>
            </a:r>
            <a:r>
              <a:rPr lang="en-US" sz="2000" baseline="-25000" dirty="0"/>
              <a:t>-</a:t>
            </a:r>
            <a:r>
              <a:rPr lang="en-US" sz="2000" dirty="0"/>
              <a:t> with probability 1-p</a:t>
            </a:r>
          </a:p>
          <a:p>
            <a:pPr lvl="1"/>
            <a:r>
              <a:rPr lang="en-US" sz="2200" dirty="0"/>
              <a:t>Adjust lottery probability p until indifference: A ~ </a:t>
            </a:r>
            <a:r>
              <a:rPr lang="en-US" sz="2200" dirty="0" err="1"/>
              <a:t>L</a:t>
            </a:r>
            <a:r>
              <a:rPr lang="en-US" sz="2200" baseline="-25000" dirty="0" err="1"/>
              <a:t>p</a:t>
            </a:r>
            <a:endParaRPr lang="en-US" sz="2200" baseline="-25000" dirty="0"/>
          </a:p>
          <a:p>
            <a:pPr lvl="1"/>
            <a:r>
              <a:rPr lang="en-US" sz="2200" dirty="0"/>
              <a:t>Resulting p is a utility in [0,1]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10313" y="2712720"/>
            <a:ext cx="848743" cy="806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99516" y="1395953"/>
            <a:ext cx="2805152" cy="2304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Human Utilities</a:t>
            </a: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 cstate="print"/>
          <a:srcRect l="24887" t="41739" r="68892" b="37391"/>
          <a:stretch>
            <a:fillRect/>
          </a:stretch>
        </p:blipFill>
        <p:spPr bwMode="auto">
          <a:xfrm>
            <a:off x="3810000" y="48768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5817576" y="4876800"/>
            <a:ext cx="502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  <a:cs typeface="Times New Roman" pitchFamily="18" charset="0"/>
              </a:rPr>
              <a:t>0.999999                              0.000001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38800" y="5638800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No change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5410200" y="4191000"/>
            <a:ext cx="5486400" cy="2133600"/>
            <a:chOff x="5410200" y="4191000"/>
            <a:chExt cx="5486400" cy="2133600"/>
          </a:xfrm>
        </p:grpSpPr>
        <p:sp>
          <p:nvSpPr>
            <p:cNvPr id="12" name="Oval 11"/>
            <p:cNvSpPr/>
            <p:nvPr/>
          </p:nvSpPr>
          <p:spPr>
            <a:xfrm>
              <a:off x="7772400" y="4419600"/>
              <a:ext cx="457200" cy="457200"/>
            </a:xfrm>
            <a:prstGeom prst="ellipse">
              <a:avLst/>
            </a:prstGeom>
            <a:solidFill>
              <a:srgbClr val="B5EDC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13" name="Straight Arrow Connector 12"/>
            <p:cNvCxnSpPr>
              <a:stCxn id="12" idx="4"/>
            </p:cNvCxnSpPr>
            <p:nvPr/>
          </p:nvCxnSpPr>
          <p:spPr>
            <a:xfrm flipH="1">
              <a:off x="6553200" y="4876800"/>
              <a:ext cx="1447800" cy="76200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stCxn id="12" idx="4"/>
            </p:cNvCxnSpPr>
            <p:nvPr/>
          </p:nvCxnSpPr>
          <p:spPr>
            <a:xfrm>
              <a:off x="8001000" y="4876800"/>
              <a:ext cx="1752600" cy="76200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ounded Rectangle 16"/>
            <p:cNvSpPr/>
            <p:nvPr/>
          </p:nvSpPr>
          <p:spPr>
            <a:xfrm>
              <a:off x="5410200" y="4191000"/>
              <a:ext cx="5486400" cy="21336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676400" y="4800600"/>
            <a:ext cx="2438400" cy="838200"/>
            <a:chOff x="6858000" y="3505200"/>
            <a:chExt cx="2438400" cy="838200"/>
          </a:xfrm>
        </p:grpSpPr>
        <p:sp>
          <p:nvSpPr>
            <p:cNvPr id="18" name="Rounded Rectangle 17"/>
            <p:cNvSpPr/>
            <p:nvPr/>
          </p:nvSpPr>
          <p:spPr>
            <a:xfrm>
              <a:off x="6858000" y="3505200"/>
              <a:ext cx="1600200" cy="8382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010400" y="3657600"/>
              <a:ext cx="2286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i="1" dirty="0">
                  <a:solidFill>
                    <a:srgbClr val="C00000"/>
                  </a:solidFill>
                  <a:latin typeface="Calibri" pitchFamily="34" charset="0"/>
                  <a:cs typeface="Times New Roman" pitchFamily="18" charset="0"/>
                </a:rPr>
                <a:t>Pay $30</a:t>
              </a: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8610600" y="5638800"/>
            <a:ext cx="243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Instant death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5" grpId="0"/>
      <p:bldP spid="2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83973" y="1711325"/>
            <a:ext cx="4935903" cy="2833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 cstate="print"/>
          <a:srcRect l="9668" t="3678" r="2053"/>
          <a:stretch>
            <a:fillRect/>
          </a:stretch>
        </p:blipFill>
        <p:spPr bwMode="auto">
          <a:xfrm>
            <a:off x="1752600" y="4267200"/>
            <a:ext cx="3276600" cy="224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Money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001000" cy="4953000"/>
          </a:xfrm>
        </p:spPr>
        <p:txBody>
          <a:bodyPr/>
          <a:lstStyle/>
          <a:p>
            <a:pPr>
              <a:defRPr/>
            </a:pPr>
            <a:r>
              <a:rPr lang="en-US" sz="2000" dirty="0"/>
              <a:t>Money </a:t>
            </a:r>
            <a:r>
              <a:rPr lang="en-US" sz="2000" u="sng" dirty="0"/>
              <a:t>does </a:t>
            </a:r>
            <a:r>
              <a:rPr lang="en-US" sz="2000" u="sng" dirty="0">
                <a:solidFill>
                  <a:schemeClr val="accent6"/>
                </a:solidFill>
              </a:rPr>
              <a:t>not</a:t>
            </a:r>
            <a:r>
              <a:rPr lang="en-US" sz="2000" dirty="0">
                <a:solidFill>
                  <a:srgbClr val="CC0000"/>
                </a:solidFill>
              </a:rPr>
              <a:t> </a:t>
            </a:r>
            <a:r>
              <a:rPr lang="en-US" sz="2000" dirty="0"/>
              <a:t>behave as a utility function, but we can talk about the utility of having money (or being in debt)</a:t>
            </a:r>
          </a:p>
          <a:p>
            <a:pPr>
              <a:defRPr/>
            </a:pPr>
            <a:r>
              <a:rPr lang="en-US" sz="2000" dirty="0"/>
              <a:t>Given a lottery L = [p, $X; (1-p), $Y]</a:t>
            </a:r>
            <a:endParaRPr lang="en-US" sz="2000" dirty="0">
              <a:solidFill>
                <a:schemeClr val="tx1"/>
              </a:solidFill>
            </a:endParaRPr>
          </a:p>
          <a:p>
            <a:pPr lvl="1">
              <a:defRPr/>
            </a:pPr>
            <a:r>
              <a:rPr lang="en-US" sz="2000" dirty="0"/>
              <a:t>The </a:t>
            </a:r>
            <a:r>
              <a:rPr lang="en-US" sz="2000" dirty="0">
                <a:solidFill>
                  <a:srgbClr val="CC0000"/>
                </a:solidFill>
              </a:rPr>
              <a:t>expected monetary value </a:t>
            </a:r>
            <a:r>
              <a:rPr lang="en-US" sz="2000" dirty="0"/>
              <a:t>EMV(L) is p*X + (1-p)*Y</a:t>
            </a:r>
          </a:p>
          <a:p>
            <a:pPr lvl="1">
              <a:defRPr/>
            </a:pPr>
            <a:r>
              <a:rPr lang="en-US" sz="2000" dirty="0"/>
              <a:t>U(L) = p*U($X) + (1-p)*U($Y)</a:t>
            </a:r>
          </a:p>
          <a:p>
            <a:pPr lvl="1">
              <a:defRPr/>
            </a:pPr>
            <a:r>
              <a:rPr lang="en-US" sz="2000" dirty="0"/>
              <a:t>Typically, U(L) &lt; U( EMV(L) )</a:t>
            </a:r>
          </a:p>
          <a:p>
            <a:pPr lvl="1">
              <a:defRPr/>
            </a:pPr>
            <a:r>
              <a:rPr lang="en-US" sz="2000" dirty="0"/>
              <a:t>In this sense, people are </a:t>
            </a:r>
            <a:r>
              <a:rPr lang="en-US" sz="2000" dirty="0">
                <a:solidFill>
                  <a:srgbClr val="CC0000"/>
                </a:solidFill>
              </a:rPr>
              <a:t>risk-averse</a:t>
            </a:r>
          </a:p>
          <a:p>
            <a:pPr lvl="1">
              <a:defRPr/>
            </a:pPr>
            <a:r>
              <a:rPr lang="en-US" sz="2000" dirty="0"/>
              <a:t>When deep in debt, people are </a:t>
            </a:r>
            <a:r>
              <a:rPr lang="en-US" sz="2000" dirty="0">
                <a:solidFill>
                  <a:srgbClr val="CC0000"/>
                </a:solidFill>
              </a:rPr>
              <a:t>risk-prone</a:t>
            </a:r>
          </a:p>
          <a:p>
            <a:pPr lvl="1">
              <a:defRPr/>
            </a:pP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60307" y="1589883"/>
            <a:ext cx="5835256" cy="349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Example: Insurance</a:t>
            </a:r>
          </a:p>
        </p:txBody>
      </p:sp>
      <p:sp>
        <p:nvSpPr>
          <p:cNvPr id="1161219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397000"/>
            <a:ext cx="5842000" cy="4927599"/>
          </a:xfrm>
        </p:spPr>
        <p:txBody>
          <a:bodyPr/>
          <a:lstStyle/>
          <a:p>
            <a:r>
              <a:rPr lang="en-US" sz="2400" dirty="0"/>
              <a:t>Consider the lottery </a:t>
            </a:r>
            <a:r>
              <a:rPr lang="en-US" sz="2400" dirty="0">
                <a:solidFill>
                  <a:srgbClr val="CC0000"/>
                </a:solidFill>
              </a:rPr>
              <a:t>[0.5, $1000;  0.5, $0]</a:t>
            </a:r>
            <a:endParaRPr lang="en-US" sz="2400" dirty="0"/>
          </a:p>
          <a:p>
            <a:pPr lvl="1"/>
            <a:r>
              <a:rPr lang="en-US" sz="2000" dirty="0"/>
              <a:t>What is its </a:t>
            </a:r>
            <a:r>
              <a:rPr lang="en-US" sz="2000" dirty="0">
                <a:solidFill>
                  <a:srgbClr val="CC0000"/>
                </a:solidFill>
              </a:rPr>
              <a:t>expected monetary value</a:t>
            </a:r>
            <a:r>
              <a:rPr lang="en-US" sz="2000" dirty="0"/>
              <a:t>?  ($500)</a:t>
            </a:r>
          </a:p>
          <a:p>
            <a:pPr lvl="1"/>
            <a:r>
              <a:rPr lang="en-US" sz="2000" dirty="0"/>
              <a:t>What is its </a:t>
            </a:r>
            <a:r>
              <a:rPr lang="en-US" sz="2000" dirty="0">
                <a:solidFill>
                  <a:srgbClr val="CC0000"/>
                </a:solidFill>
              </a:rPr>
              <a:t>certainty equivalent</a:t>
            </a:r>
            <a:r>
              <a:rPr lang="en-US" sz="2000" dirty="0"/>
              <a:t>?</a:t>
            </a:r>
          </a:p>
          <a:p>
            <a:pPr lvl="2"/>
            <a:r>
              <a:rPr lang="en-US" sz="1800" dirty="0"/>
              <a:t>Monetary value acceptable in lieu of lottery</a:t>
            </a:r>
          </a:p>
          <a:p>
            <a:pPr lvl="2"/>
            <a:r>
              <a:rPr lang="en-US" sz="1800" dirty="0"/>
              <a:t>$400 for most people</a:t>
            </a:r>
          </a:p>
          <a:p>
            <a:pPr lvl="1"/>
            <a:r>
              <a:rPr lang="en-US" sz="2000" dirty="0"/>
              <a:t>Difference of $100 is the </a:t>
            </a:r>
            <a:r>
              <a:rPr lang="en-US" sz="2000" dirty="0">
                <a:solidFill>
                  <a:srgbClr val="CC0000"/>
                </a:solidFill>
              </a:rPr>
              <a:t>insurance premium</a:t>
            </a:r>
          </a:p>
          <a:p>
            <a:pPr lvl="2"/>
            <a:r>
              <a:rPr lang="en-US" sz="1800" dirty="0"/>
              <a:t>There’s an insurance industry because people will pay to reduce their risk</a:t>
            </a:r>
          </a:p>
          <a:p>
            <a:pPr lvl="2"/>
            <a:r>
              <a:rPr lang="en-US" sz="1800" dirty="0"/>
              <a:t>If everyone were risk-neutral, no insurance needed!</a:t>
            </a:r>
          </a:p>
          <a:p>
            <a:pPr lvl="1"/>
            <a:r>
              <a:rPr lang="en-US" sz="2000" dirty="0"/>
              <a:t>It’s win-win: you’d rather have the $400 and the insurance company would rather have the lottery (their utility curve is flat and they have many lotteries)</a:t>
            </a: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1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1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1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1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1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1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1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1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31063" y="1677676"/>
            <a:ext cx="2913062" cy="4013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Example: Human Rationality?</a:t>
            </a:r>
          </a:p>
        </p:txBody>
      </p:sp>
      <p:sp>
        <p:nvSpPr>
          <p:cNvPr id="1163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/>
              <a:t>Famous example of Allais (1953)</a:t>
            </a:r>
          </a:p>
          <a:p>
            <a:pPr lvl="5">
              <a:lnSpc>
                <a:spcPct val="80000"/>
              </a:lnSpc>
            </a:pPr>
            <a:endParaRPr lang="en-US" sz="1200" dirty="0">
              <a:latin typeface="Calibri" pitchFamily="34" charset="0"/>
            </a:endParaRPr>
          </a:p>
          <a:p>
            <a:pPr lvl="1">
              <a:lnSpc>
                <a:spcPct val="80000"/>
              </a:lnSpc>
            </a:pPr>
            <a:r>
              <a:rPr lang="en-US" sz="2400" dirty="0"/>
              <a:t>A: [0.8, $4k;    0.2, $0]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B: [1.0, $3k;    0.0, $0]</a:t>
            </a:r>
          </a:p>
          <a:p>
            <a:pPr lvl="5">
              <a:lnSpc>
                <a:spcPct val="80000"/>
              </a:lnSpc>
            </a:pPr>
            <a:endParaRPr lang="en-US" sz="1200" dirty="0"/>
          </a:p>
          <a:p>
            <a:pPr lvl="1">
              <a:lnSpc>
                <a:spcPct val="80000"/>
              </a:lnSpc>
            </a:pPr>
            <a:r>
              <a:rPr lang="en-US" sz="2400" dirty="0"/>
              <a:t>C: [0.2, $4k;    0.8, $0]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D: [0.25, $3k;    0.75, $0]</a:t>
            </a:r>
          </a:p>
          <a:p>
            <a:pPr lvl="2"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800" dirty="0"/>
              <a:t>Most people prefer B &gt; A, C &gt; D</a:t>
            </a:r>
          </a:p>
          <a:p>
            <a:pPr lvl="2"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800" dirty="0"/>
              <a:t>But if U($0) = 0, then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B &gt; A </a:t>
            </a:r>
            <a:r>
              <a:rPr lang="en-US" sz="2400" dirty="0">
                <a:sym typeface="Symbol" pitchFamily="18" charset="2"/>
              </a:rPr>
              <a:t> U($3k) &gt; 0.8 U($4k)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C &gt; D </a:t>
            </a:r>
            <a:r>
              <a:rPr lang="en-US" sz="2400" dirty="0">
                <a:sym typeface="Symbol" pitchFamily="18" charset="2"/>
              </a:rPr>
              <a:t> 0.8 U($4k) &gt; U($3k)</a:t>
            </a:r>
          </a:p>
          <a:p>
            <a:pPr lvl="1">
              <a:lnSpc>
                <a:spcPct val="80000"/>
              </a:lnSpc>
            </a:pPr>
            <a:endParaRPr lang="en-US" sz="2400" dirty="0">
              <a:sym typeface="Symbol" pitchFamily="18" charset="2"/>
            </a:endParaRPr>
          </a:p>
        </p:txBody>
      </p:sp>
      <p:sp>
        <p:nvSpPr>
          <p:cNvPr id="6" name="Left Arrow 5"/>
          <p:cNvSpPr/>
          <p:nvPr/>
        </p:nvSpPr>
        <p:spPr>
          <a:xfrm>
            <a:off x="4038600" y="2018325"/>
            <a:ext cx="381000" cy="304800"/>
          </a:xfrm>
          <a:prstGeom prst="leftArrow">
            <a:avLst/>
          </a:prstGeom>
          <a:solidFill>
            <a:srgbClr val="99CCFF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3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3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3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3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3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32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326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326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Time: MDPs!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are Probabilities?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229600" cy="4876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Objectivist / frequentist answer: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Averages over repeated </a:t>
            </a:r>
            <a:r>
              <a:rPr lang="en-US" sz="2000" i="1"/>
              <a:t>experiments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E.g. empirically estimating P(rain) from historical observation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Assertion about how future experiments will go (in the limit)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New evidence changes the </a:t>
            </a:r>
            <a:r>
              <a:rPr lang="en-US" sz="2000" i="1"/>
              <a:t>reference class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Makes one think of </a:t>
            </a:r>
            <a:r>
              <a:rPr lang="en-US" sz="2000" i="1"/>
              <a:t>inherently random</a:t>
            </a:r>
            <a:r>
              <a:rPr lang="en-US" sz="2000"/>
              <a:t> events, like rolling dice</a:t>
            </a:r>
          </a:p>
          <a:p>
            <a:pPr>
              <a:lnSpc>
                <a:spcPct val="9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r>
              <a:rPr lang="en-US" sz="2400"/>
              <a:t>Subjectivist / Bayesian answer: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Degrees of belief about unobserved variables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E.g. an agent’s belief that it’s raining, given the temperature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E.g. pacman’s belief that the ghost will turn left, given the state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Often </a:t>
            </a:r>
            <a:r>
              <a:rPr lang="en-US" sz="2000" i="1"/>
              <a:t>learn </a:t>
            </a:r>
            <a:r>
              <a:rPr lang="en-US" sz="2000"/>
              <a:t>probabilities from past experiences (more later)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New evidence </a:t>
            </a:r>
            <a:r>
              <a:rPr lang="en-US" sz="2000" i="1"/>
              <a:t>updates beliefs </a:t>
            </a:r>
            <a:r>
              <a:rPr lang="en-US" sz="2000"/>
              <a:t>(more later)</a:t>
            </a:r>
          </a:p>
          <a:p>
            <a:pPr lvl="1">
              <a:lnSpc>
                <a:spcPct val="90000"/>
              </a:lnSpc>
            </a:pPr>
            <a:endParaRPr lang="en-US" sz="2000"/>
          </a:p>
        </p:txBody>
      </p:sp>
    </p:spTree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Uncertainty Everywhere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000"/>
              <a:t>Not just for games of chance!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I’m sick: will I sneeze this minute?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Email contains “FREE!”: is it spam?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Tooth hurts: have cavity?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60 min enough to get to the airport?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Robot rotated wheel three times, how far did it advance?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Safe to cross street? (Look both ways!)</a:t>
            </a:r>
          </a:p>
          <a:p>
            <a:pPr>
              <a:lnSpc>
                <a:spcPct val="80000"/>
              </a:lnSpc>
            </a:pPr>
            <a:endParaRPr lang="en-US" sz="2000"/>
          </a:p>
          <a:p>
            <a:pPr>
              <a:lnSpc>
                <a:spcPct val="80000"/>
              </a:lnSpc>
            </a:pPr>
            <a:r>
              <a:rPr lang="en-US" sz="2000"/>
              <a:t>Sources of uncertainty in random variables: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Inherently random process (dice, etc)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Insufficient or weak evidence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Ignorance of underlying processes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Unmodeled variables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The world’s just noisy – it doesn’t behave according to plan!</a:t>
            </a:r>
          </a:p>
          <a:p>
            <a:pPr lvl="1">
              <a:lnSpc>
                <a:spcPct val="80000"/>
              </a:lnSpc>
            </a:pPr>
            <a:endParaRPr lang="en-US" sz="1800"/>
          </a:p>
          <a:p>
            <a:pPr>
              <a:lnSpc>
                <a:spcPct val="80000"/>
              </a:lnSpc>
            </a:pPr>
            <a:r>
              <a:rPr lang="en-US" sz="2000"/>
              <a:t>Compare to </a:t>
            </a:r>
            <a:r>
              <a:rPr lang="en-US" sz="2000" i="1"/>
              <a:t>fuzzy logic</a:t>
            </a:r>
            <a:r>
              <a:rPr lang="en-US" sz="2000"/>
              <a:t>, which has </a:t>
            </a:r>
            <a:r>
              <a:rPr lang="en-US" sz="2000" i="1"/>
              <a:t>degrees of truth</a:t>
            </a:r>
            <a:r>
              <a:rPr lang="en-US" sz="2000"/>
              <a:t>, rather than just </a:t>
            </a:r>
            <a:r>
              <a:rPr lang="en-US" sz="2000" i="1"/>
              <a:t>degrees of belief</a:t>
            </a:r>
          </a:p>
          <a:p>
            <a:pPr lvl="1">
              <a:lnSpc>
                <a:spcPct val="80000"/>
              </a:lnSpc>
            </a:pPr>
            <a:endParaRPr lang="en-US" sz="1800"/>
          </a:p>
          <a:p>
            <a:pPr lvl="1">
              <a:lnSpc>
                <a:spcPct val="80000"/>
              </a:lnSpc>
            </a:pPr>
            <a:endParaRPr lang="en-US" sz="1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AULTFONTSIZE" val="10"/>
  <p:tag name="DEFAULTWIDTH" val="385"/>
  <p:tag name="DEFAULTHEIGHT" val="28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\textcolor{BrickRed}{$A \sim B$} \qquad indifference between $A$ and $B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59"/>
  <p:tag name="BOXHEIGHT" val="415"/>
  <p:tag name="BOXFONT" val="10"/>
  <p:tag name="BOXWRAP" val="False"/>
  <p:tag name="WORKAROUNDTRANSPARENCYBUG" val="False"/>
  <p:tag name="ALLOWFONTSUBSTITUTION" val="False"/>
  <p:tag name="BITMAPFORMAT" val="png16m"/>
  <p:tag name="ORIGWIDTH" val="417"/>
  <p:tag name="PICTUREFILESIZE" val="2396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\textcolor{BrickRed}{$A \succ B$} \qquad $A$ preferred over $B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59"/>
  <p:tag name="BOXHEIGHT" val="415"/>
  <p:tag name="BOXFONT" val="10"/>
  <p:tag name="BOXWRAP" val="False"/>
  <p:tag name="WORKAROUNDTRANSPARENCYBUG" val="False"/>
  <p:tag name="ALLOWFONTSUBSTITUTION" val="False"/>
  <p:tag name="BITMAPFORMAT" val="png16m"/>
  <p:tag name="ORIGWIDTH" val="307"/>
  <p:tag name="PICTUREFILESIZE" val="1899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$L = [p,\textcolor{BrickRed}{A};\ (1-p),\textcolor{BrickRed}{B}]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59"/>
  <p:tag name="BOXHEIGHT" val="415"/>
  <p:tag name="BOXFONT" val="10"/>
  <p:tag name="BOXWRAP" val="False"/>
  <p:tag name="WORKAROUNDTRANSPARENCYBUG" val="False"/>
  <p:tag name="ALLOWFONTSUBSTITUTION" val="False"/>
  <p:tag name="BITMAPFORMAT" val="png16m"/>
  <p:tag name="ORIGWIDTH" val="205"/>
  <p:tag name="PICTUREFILESIZE" val="1212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def\mat#1{\textcolor{BrickRed}{#1}}&#10;\def\lor{\vee}&#10;\def\land{\wedge}&#10;\def\implies{\Rightarrow}&#10;\def\indiff{\sim}&#10;\def\pref{\succ}&#10;\def\prefeq{\succeq}&#10;\def\nl{\\\phantom{xxx}}&#10;\def\al{\\}&#10;\def\lequiv{\Leftrightarrow}&#10;\begin{document}&#10;\underline{Orderability}\nl&#10;\mat{$(A \pref B) \lor (B \pref A) \lor (A \indiff B)$}\al&#10;\underline{Transitivity}\nl&#10;\mat{$(A \pref B) \land (B \pref C) \implies (A \pref C)$}\al&#10;\underline{Continuity}\nl&#10;\mat{$A \pref B \pref C \implies \exists p \,\, [p,A;\ 1-p,C] \indiff B$}\al&#10;\underline{Substitutability}\nl&#10;\mat{$A \indiff B \implies [p,A;\ 1-p,C] \indiff [p,B; 1-p,C]$}\al&#10;\underline{Monotonicity}\nl&#10;\mat{$A \pref B \implies$}\nl&#10;\phantom{xx}\mat{$(p \geq q \lequiv [p,A;\ 1-p,B] \prefeq [q,A;\ 1-q,B])$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59"/>
  <p:tag name="BOXHEIGHT" val="415"/>
  <p:tag name="BOXFONT" val="10"/>
  <p:tag name="BOXWRAP" val="False"/>
  <p:tag name="WORKAROUNDTRANSPARENCYBUG" val="False"/>
  <p:tag name="ALLOWFONTSUBSTITUTION" val="False"/>
  <p:tag name="BITMAPFORMAT" val="png16m"/>
  <p:tag name="ORIGWIDTH" val="466"/>
  <p:tag name="PICTUREFILESIZE" val="23760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def\mat#1{\textcolor{BrickRed}{#1}}&#10;\def\lor{\vee}&#10;\def\land{\wedge}&#10;\def\implies{\Rightarrow}&#10;\def\indiff{\sim}&#10;\def\pref{\succ}&#10;\def\prefeq{\succeq}&#10;\def\nl{\\\phantom{xxx}}&#10;\def\al{\\}&#10;\def\lequiv{\Leftrightarrow}&#10;\begin{document}&#10;\mat{$U(A) \geq U(B)\ \lequiv \ A\prefeq B$}\\[10pt]&#10;\mat{$U([p_1,S_1;\ \ldots\ ;\ p_n,S_n]) = \sum_i p_i U(S_i)$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59"/>
  <p:tag name="BOXHEIGHT" val="415"/>
  <p:tag name="BOXFONT" val="10"/>
  <p:tag name="BOXWRAP" val="False"/>
  <p:tag name="WORKAROUNDTRANSPARENCYBUG" val="False"/>
  <p:tag name="ALLOWFONTSUBSTITUTION" val="False"/>
  <p:tag name="BITMAPFORMAT" val="png16m"/>
  <p:tag name="ORIGWIDTH" val="362"/>
  <p:tag name="PICTUREFILESIZE" val="4966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def\mat#1{\textcolor{BrickRed}{#1}}&#10;\def\lor{\vee}&#10;\def\land{\wedge}&#10;\def\implies{\Rightarrow}&#10;\def\indiff{\sim}&#10;\def\pref{\succ}&#10;\def\prefeq{\succeq}&#10;\def\nl{\\\phantom{xxx}}&#10;\def\al{\\}&#10;\def\lequiv{\Leftrightarrow}&#10;\begin{document}&#10;\mat{\[&#10;  U'(x) = k_1 U(x) + k_2 \quad\mbox{where } k_1 &gt; 0&#10;\]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59"/>
  <p:tag name="BOXHEIGHT" val="415"/>
  <p:tag name="BOXFONT" val="10"/>
  <p:tag name="BOXWRAP" val="False"/>
  <p:tag name="WORKAROUNDTRANSPARENCYBUG" val="False"/>
  <p:tag name="ALLOWFONTSUBSTITUTION" val="False"/>
  <p:tag name="BITMAPFORMAT" val="png16m"/>
  <p:tag name="ORIGWIDTH" val="356"/>
  <p:tag name="PICTUREFILESIZE" val="24995"/>
</p:tagLst>
</file>

<file path=ppt/theme/theme1.xml><?xml version="1.0" encoding="utf-8"?>
<a:theme xmlns:a="http://schemas.openxmlformats.org/drawingml/2006/main" name="dan-berkeley-nlp-v1">
  <a:themeElements>
    <a:clrScheme name="dan-berkeley-nlp-v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an-berkeley-nlp-v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an-berkeley-nlp-v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FA12 cs188 lecture 3 -- a-star search</Template>
  <TotalTime>36956</TotalTime>
  <Words>2262</Words>
  <Application>Microsoft Office PowerPoint</Application>
  <PresentationFormat>Widescreen</PresentationFormat>
  <Paragraphs>425</Paragraphs>
  <Slides>46</Slides>
  <Notes>13</Notes>
  <HiddenSlides>2</HiddenSlides>
  <MMClips>6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3" baseType="lpstr">
      <vt:lpstr>Arial</vt:lpstr>
      <vt:lpstr>Calibri</vt:lpstr>
      <vt:lpstr>Symbol</vt:lpstr>
      <vt:lpstr>Times New Roman</vt:lpstr>
      <vt:lpstr>Wingdings</vt:lpstr>
      <vt:lpstr>dan-berkeley-nlp-v1</vt:lpstr>
      <vt:lpstr>Equation</vt:lpstr>
      <vt:lpstr>CAP 5636 – Advanced Artificial Intelligence </vt:lpstr>
      <vt:lpstr>Uncertain Outcomes</vt:lpstr>
      <vt:lpstr>Worst-Case vs. Average Case</vt:lpstr>
      <vt:lpstr>Expectimax Search</vt:lpstr>
      <vt:lpstr>Video of Demo Minimax vs Expectimax (Min)</vt:lpstr>
      <vt:lpstr>Video of Demo Minimax vs Expectimax (Exp)</vt:lpstr>
      <vt:lpstr>Expectimax Pseudocode</vt:lpstr>
      <vt:lpstr>Expectimax Pseudocode</vt:lpstr>
      <vt:lpstr>Expectimax Example</vt:lpstr>
      <vt:lpstr>Expectimax Pruning?</vt:lpstr>
      <vt:lpstr>Depth-Limited Expectimax</vt:lpstr>
      <vt:lpstr>Probabilities</vt:lpstr>
      <vt:lpstr>Reminder: Probabilities</vt:lpstr>
      <vt:lpstr>Reminder: Expectations</vt:lpstr>
      <vt:lpstr>What Probabilities to Use?</vt:lpstr>
      <vt:lpstr>Quiz: Informed Probabilities</vt:lpstr>
      <vt:lpstr>Modeling Assumptions</vt:lpstr>
      <vt:lpstr>The Dangers of Optimism and Pessimism</vt:lpstr>
      <vt:lpstr>Assumptions vs. Reality</vt:lpstr>
      <vt:lpstr>Video of Demo World Assumptions Random Ghost – Expectimax Pacman</vt:lpstr>
      <vt:lpstr>Video of Demo World Assumptions Adversarial Ghost – Minimax Pacman</vt:lpstr>
      <vt:lpstr>Video of Demo World Assumptions Adversarial Ghost – Expectimax Pacman</vt:lpstr>
      <vt:lpstr>Video of Demo World Assumptions Random Ghost – Minimax Pacman</vt:lpstr>
      <vt:lpstr>Other Game Types</vt:lpstr>
      <vt:lpstr>Mixed Layer Types</vt:lpstr>
      <vt:lpstr>Example: Backgammon</vt:lpstr>
      <vt:lpstr>Multi-Agent Utilities</vt:lpstr>
      <vt:lpstr>Utilities</vt:lpstr>
      <vt:lpstr>Maximum Expected Utility</vt:lpstr>
      <vt:lpstr>What Utilities to Use?</vt:lpstr>
      <vt:lpstr>Utilities</vt:lpstr>
      <vt:lpstr>Utilities: Uncertain Outcomes</vt:lpstr>
      <vt:lpstr>Preferences</vt:lpstr>
      <vt:lpstr>Rationality</vt:lpstr>
      <vt:lpstr>Rational Preferences</vt:lpstr>
      <vt:lpstr>Rational Preferences</vt:lpstr>
      <vt:lpstr>MEU Principle</vt:lpstr>
      <vt:lpstr>Human Utilities</vt:lpstr>
      <vt:lpstr>Utility Scales</vt:lpstr>
      <vt:lpstr>Human Utilities</vt:lpstr>
      <vt:lpstr>Money</vt:lpstr>
      <vt:lpstr>Example: Insurance</vt:lpstr>
      <vt:lpstr>Example: Human Rationality?</vt:lpstr>
      <vt:lpstr>Next Time: MDPs!</vt:lpstr>
      <vt:lpstr>What are Probabilities?</vt:lpstr>
      <vt:lpstr>Uncertainty Everywhere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294-5: Statistical Natural Language Processing</dc:title>
  <dc:creator>Preferred Customer</dc:creator>
  <cp:lastModifiedBy>Ladislau Boloni</cp:lastModifiedBy>
  <cp:revision>2407</cp:revision>
  <cp:lastPrinted>2014-02-11T19:07:06Z</cp:lastPrinted>
  <dcterms:created xsi:type="dcterms:W3CDTF">2004-08-27T04:16:05Z</dcterms:created>
  <dcterms:modified xsi:type="dcterms:W3CDTF">2017-09-26T18:51:17Z</dcterms:modified>
</cp:coreProperties>
</file>